
<file path=[Content_Types].xml><?xml version="1.0" encoding="utf-8"?>
<Types xmlns="http://schemas.openxmlformats.org/package/2006/content-types">
  <Default Extension="emf" ContentType="image/x-emf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219199" cy="29717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213610" y="6401561"/>
            <a:ext cx="5943600" cy="130810"/>
          </a:xfrm>
          <a:custGeom>
            <a:avLst/>
            <a:gdLst/>
            <a:ahLst/>
            <a:cxnLst/>
            <a:rect l="l" t="t" r="r" b="b"/>
            <a:pathLst>
              <a:path w="5943600" h="130809">
                <a:moveTo>
                  <a:pt x="5943600" y="0"/>
                </a:moveTo>
                <a:lnTo>
                  <a:pt x="0" y="0"/>
                </a:lnTo>
                <a:lnTo>
                  <a:pt x="0" y="130682"/>
                </a:lnTo>
                <a:lnTo>
                  <a:pt x="5943600" y="130682"/>
                </a:lnTo>
                <a:lnTo>
                  <a:pt x="5943600" y="0"/>
                </a:lnTo>
                <a:close/>
              </a:path>
            </a:pathLst>
          </a:custGeom>
          <a:solidFill>
            <a:srgbClr val="0084B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g object 18"/>
          <p:cNvSpPr/>
          <p:nvPr/>
        </p:nvSpPr>
        <p:spPr>
          <a:xfrm>
            <a:off x="2213991" y="6401942"/>
            <a:ext cx="5943600" cy="130810"/>
          </a:xfrm>
          <a:custGeom>
            <a:avLst/>
            <a:gdLst/>
            <a:ahLst/>
            <a:cxnLst/>
            <a:rect l="l" t="t" r="r" b="b"/>
            <a:pathLst>
              <a:path w="5943600" h="130809">
                <a:moveTo>
                  <a:pt x="0" y="130682"/>
                </a:moveTo>
                <a:lnTo>
                  <a:pt x="5943600" y="130682"/>
                </a:lnTo>
                <a:lnTo>
                  <a:pt x="5943600" y="0"/>
                </a:lnTo>
                <a:lnTo>
                  <a:pt x="0" y="0"/>
                </a:lnTo>
                <a:lnTo>
                  <a:pt x="0" y="130682"/>
                </a:lnTo>
                <a:close/>
              </a:path>
            </a:pathLst>
          </a:custGeom>
          <a:ln w="25400">
            <a:solidFill>
              <a:srgbClr val="0080A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g object 19"/>
          <p:cNvSpPr/>
          <p:nvPr/>
        </p:nvSpPr>
        <p:spPr>
          <a:xfrm>
            <a:off x="1036319" y="176784"/>
            <a:ext cx="8031480" cy="585470"/>
          </a:xfrm>
          <a:custGeom>
            <a:avLst/>
            <a:gdLst/>
            <a:ahLst/>
            <a:cxnLst/>
            <a:rect l="l" t="t" r="r" b="b"/>
            <a:pathLst>
              <a:path w="8031480" h="585470">
                <a:moveTo>
                  <a:pt x="8031480" y="0"/>
                </a:moveTo>
                <a:lnTo>
                  <a:pt x="0" y="0"/>
                </a:lnTo>
                <a:lnTo>
                  <a:pt x="0" y="584962"/>
                </a:lnTo>
                <a:lnTo>
                  <a:pt x="8031480" y="584962"/>
                </a:lnTo>
                <a:lnTo>
                  <a:pt x="8031480" y="0"/>
                </a:lnTo>
                <a:close/>
              </a:path>
            </a:pathLst>
          </a:custGeom>
          <a:solidFill>
            <a:srgbClr val="00AEE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5009" y="187577"/>
            <a:ext cx="7764780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92577" y="1226310"/>
            <a:ext cx="6050280" cy="4688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hss.bonfirehub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sd.gov/gsafsd_sp?id=kb_article_view&amp;sysparm_article=KB0041254&amp;sys_kb_id=875189f21bee8d54937fa64ce54bcbaa&amp;spa=1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dhss.bonfirehub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bids.delaware.gov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HSS_DMS_dmsprocure@delaware.gov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2352" y="2026423"/>
            <a:ext cx="63779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9160" marR="5080" indent="-215646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00000"/>
                </a:solidFill>
              </a:rPr>
              <a:t>REQUEST FOR</a:t>
            </a:r>
            <a:r>
              <a:rPr sz="2400" spc="-10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PROPOSAL</a:t>
            </a:r>
            <a:r>
              <a:rPr sz="2400" spc="-65" dirty="0">
                <a:solidFill>
                  <a:srgbClr val="000000"/>
                </a:solidFill>
              </a:rPr>
              <a:t> </a:t>
            </a:r>
            <a:r>
              <a:rPr sz="2400" dirty="0">
                <a:solidFill>
                  <a:srgbClr val="000000"/>
                </a:solidFill>
              </a:rPr>
              <a:t>NO.</a:t>
            </a:r>
            <a:r>
              <a:rPr sz="2400" spc="10" dirty="0">
                <a:solidFill>
                  <a:srgbClr val="000000"/>
                </a:solidFill>
              </a:rPr>
              <a:t> </a:t>
            </a:r>
            <a:r>
              <a:rPr lang="en-US" sz="2400" spc="-40" dirty="0">
                <a:solidFill>
                  <a:srgbClr val="000000"/>
                </a:solidFill>
              </a:rPr>
              <a:t>HSS-25-016</a:t>
            </a:r>
            <a:r>
              <a:rPr sz="2400" spc="-25" dirty="0">
                <a:solidFill>
                  <a:srgbClr val="000000"/>
                </a:solidFill>
              </a:rPr>
              <a:t> </a:t>
            </a:r>
            <a:r>
              <a:rPr sz="2400" spc="-10" dirty="0">
                <a:solidFill>
                  <a:srgbClr val="000000"/>
                </a:solidFill>
              </a:rPr>
              <a:t>AMERICORPS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1967769" y="2757246"/>
            <a:ext cx="5109210" cy="14209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2635"/>
              </a:lnSpc>
              <a:spcBef>
                <a:spcPts val="100"/>
              </a:spcBef>
            </a:pPr>
            <a:r>
              <a:rPr sz="2400" b="1" spc="-35" dirty="0">
                <a:latin typeface="Arial"/>
                <a:cs typeface="Arial"/>
              </a:rPr>
              <a:t>FORMULA</a:t>
            </a:r>
            <a:r>
              <a:rPr sz="2400" b="1" spc="-90" dirty="0">
                <a:latin typeface="Arial"/>
                <a:cs typeface="Arial"/>
              </a:rPr>
              <a:t> </a:t>
            </a:r>
            <a:r>
              <a:rPr lang="en-US" sz="2400" b="1" spc="-90" dirty="0">
                <a:latin typeface="Arial"/>
                <a:cs typeface="Arial"/>
              </a:rPr>
              <a:t>GRANT </a:t>
            </a:r>
            <a:r>
              <a:rPr sz="2400" b="1" spc="-10" dirty="0">
                <a:latin typeface="Arial"/>
                <a:cs typeface="Arial"/>
              </a:rPr>
              <a:t>APPLICATIONS:</a:t>
            </a:r>
            <a:endParaRPr lang="en-US" sz="2400" b="1" spc="-10" dirty="0">
              <a:latin typeface="Arial"/>
              <a:cs typeface="Arial"/>
            </a:endParaRPr>
          </a:p>
          <a:p>
            <a:pPr algn="ctr">
              <a:lnSpc>
                <a:spcPts val="2635"/>
              </a:lnSpc>
              <a:spcBef>
                <a:spcPts val="100"/>
              </a:spcBef>
            </a:pPr>
            <a:r>
              <a:rPr lang="en-US" sz="2400" b="1" spc="-40" dirty="0">
                <a:latin typeface="Arial"/>
                <a:cs typeface="Arial"/>
              </a:rPr>
              <a:t>2025-2026</a:t>
            </a:r>
            <a:endParaRPr sz="2400" dirty="0">
              <a:latin typeface="Arial"/>
              <a:cs typeface="Arial"/>
            </a:endParaRPr>
          </a:p>
          <a:p>
            <a:pPr algn="ctr">
              <a:lnSpc>
                <a:spcPts val="2875"/>
              </a:lnSpc>
            </a:pPr>
            <a:r>
              <a:rPr lang="en-US" sz="2200" b="1" spc="-25" dirty="0">
                <a:latin typeface="Arial"/>
                <a:cs typeface="Arial"/>
              </a:rPr>
              <a:t>for</a:t>
            </a:r>
            <a:endParaRPr sz="2200" dirty="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2400" b="1" dirty="0">
                <a:latin typeface="Arial"/>
                <a:cs typeface="Arial"/>
              </a:rPr>
              <a:t>Division</a:t>
            </a:r>
            <a:r>
              <a:rPr sz="2400" b="1" spc="-1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of</a:t>
            </a:r>
            <a:r>
              <a:rPr sz="2400" b="1" spc="-110" dirty="0">
                <a:latin typeface="Arial"/>
                <a:cs typeface="Arial"/>
              </a:rPr>
              <a:t> </a:t>
            </a:r>
            <a:r>
              <a:rPr lang="en-US" sz="2400" b="1" dirty="0">
                <a:latin typeface="Arial"/>
                <a:cs typeface="Arial"/>
              </a:rPr>
              <a:t>Social Services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593" y="1308987"/>
            <a:ext cx="8098155" cy="3446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6225" algn="ctr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Arial"/>
                <a:cs typeface="Arial"/>
              </a:rPr>
              <a:t>BONFIRE</a:t>
            </a:r>
            <a:endParaRPr sz="2800" dirty="0">
              <a:latin typeface="Arial"/>
              <a:cs typeface="Arial"/>
            </a:endParaRPr>
          </a:p>
          <a:p>
            <a:pPr marL="274320" algn="ctr">
              <a:lnSpc>
                <a:spcPct val="100000"/>
              </a:lnSpc>
              <a:spcBef>
                <a:spcPts val="10"/>
              </a:spcBef>
            </a:pPr>
            <a:r>
              <a:rPr sz="24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https://dhss.bonfirehub.com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2400" dirty="0">
              <a:latin typeface="Arial"/>
              <a:cs typeface="Arial"/>
            </a:endParaRPr>
          </a:p>
          <a:p>
            <a:pPr marL="12700" marR="18415" indent="-635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Vendors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register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DHSS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Bonfire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Portal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access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bid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DHSS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projects.</a:t>
            </a:r>
            <a:endParaRPr sz="24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205"/>
              </a:spcBef>
            </a:pPr>
            <a:r>
              <a:rPr sz="2400" spc="-10" dirty="0">
                <a:latin typeface="Arial"/>
                <a:cs typeface="Arial"/>
              </a:rPr>
              <a:t>Vendors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will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find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instructions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accessing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using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Bonfire </a:t>
            </a:r>
            <a:r>
              <a:rPr sz="2400" spc="-20" dirty="0">
                <a:latin typeface="Arial"/>
                <a:cs typeface="Arial"/>
              </a:rPr>
              <a:t>in</a:t>
            </a:r>
            <a:r>
              <a:rPr sz="2400" spc="-17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Addenda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documents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posted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b="1" u="sng" spc="-10" dirty="0">
                <a:solidFill>
                  <a:srgbClr val="538ED3"/>
                </a:solidFill>
                <a:uFill>
                  <a:solidFill>
                    <a:srgbClr val="538ED3"/>
                  </a:solidFill>
                </a:uFill>
                <a:latin typeface="Arial"/>
                <a:cs typeface="Arial"/>
              </a:rPr>
              <a:t>bids.delaware.gov</a:t>
            </a:r>
            <a:r>
              <a:rPr sz="2400" b="1" spc="-10" dirty="0">
                <a:solidFill>
                  <a:srgbClr val="538ED3"/>
                </a:solidFill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web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page.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3200" y="6096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304800"/>
            <a:ext cx="7557514" cy="5601461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838200"/>
            <a:ext cx="1752600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65248" y="1307590"/>
            <a:ext cx="2359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latin typeface="Arial"/>
                <a:cs typeface="Arial"/>
              </a:rPr>
              <a:t>Transmittal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Letter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139442" y="1366392"/>
            <a:ext cx="6360795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4311650" algn="l"/>
              </a:tabLst>
            </a:pPr>
            <a:r>
              <a:rPr sz="2400" dirty="0">
                <a:latin typeface="Arial"/>
                <a:cs typeface="Arial"/>
              </a:rPr>
              <a:t>Each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proposal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accompanied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a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transmittal</a:t>
            </a:r>
            <a:r>
              <a:rPr sz="2400" b="1" u="sng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letter</a:t>
            </a:r>
            <a:r>
              <a:rPr sz="2400" b="1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which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briefly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summarizes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spc="-10" dirty="0">
                <a:latin typeface="Arial"/>
                <a:cs typeface="Arial"/>
              </a:rPr>
              <a:t>proposing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firm’s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interest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providing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required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professional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services.</a:t>
            </a:r>
            <a:r>
              <a:rPr sz="2400" dirty="0">
                <a:latin typeface="Arial"/>
                <a:cs typeface="Arial"/>
              </a:rPr>
              <a:t>	The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transmittal </a:t>
            </a:r>
            <a:r>
              <a:rPr sz="2400" dirty="0">
                <a:latin typeface="Arial"/>
                <a:cs typeface="Arial"/>
              </a:rPr>
              <a:t>letter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also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clearly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justify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any </a:t>
            </a:r>
            <a:r>
              <a:rPr sz="2400" dirty="0">
                <a:latin typeface="Arial"/>
                <a:cs typeface="Arial"/>
              </a:rPr>
              <a:t>exceptions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requirements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RFP </a:t>
            </a:r>
            <a:r>
              <a:rPr sz="2400" dirty="0">
                <a:latin typeface="Arial"/>
                <a:cs typeface="Arial"/>
              </a:rPr>
              <a:t>which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applicant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may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taken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in </a:t>
            </a:r>
            <a:r>
              <a:rPr sz="2400" spc="-10" dirty="0">
                <a:latin typeface="Arial"/>
                <a:cs typeface="Arial"/>
              </a:rPr>
              <a:t>presenting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proposal.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(Applicant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exceptions </a:t>
            </a:r>
            <a:r>
              <a:rPr sz="2400" dirty="0">
                <a:latin typeface="Arial"/>
                <a:cs typeface="Arial"/>
              </a:rPr>
              <a:t>must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also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on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3).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65095" y="1307590"/>
            <a:ext cx="5511165" cy="1136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20" dirty="0">
                <a:latin typeface="Arial"/>
                <a:cs typeface="Arial"/>
              </a:rPr>
              <a:t>Transmittal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Letter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Non-</a:t>
            </a:r>
            <a:r>
              <a:rPr sz="2400" dirty="0">
                <a:latin typeface="Arial"/>
                <a:cs typeface="Arial"/>
              </a:rPr>
              <a:t>Collusion</a:t>
            </a:r>
            <a:r>
              <a:rPr sz="2400" spc="-10" dirty="0">
                <a:latin typeface="Arial"/>
                <a:cs typeface="Arial"/>
              </a:rPr>
              <a:t> Statement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Attachment</a:t>
            </a:r>
            <a:r>
              <a:rPr spc="-100" dirty="0"/>
              <a:t> </a:t>
            </a:r>
            <a:r>
              <a:rPr dirty="0"/>
              <a:t>2</a:t>
            </a:r>
            <a:r>
              <a:rPr spc="-65" dirty="0"/>
              <a:t> </a:t>
            </a:r>
            <a:r>
              <a:rPr dirty="0"/>
              <a:t>-</a:t>
            </a:r>
            <a:r>
              <a:rPr spc="-45" dirty="0"/>
              <a:t> </a:t>
            </a:r>
            <a:r>
              <a:rPr spc="-10" dirty="0"/>
              <a:t>Non-</a:t>
            </a:r>
            <a:r>
              <a:rPr dirty="0"/>
              <a:t>Collusion</a:t>
            </a:r>
            <a:r>
              <a:rPr spc="-110" dirty="0"/>
              <a:t> </a:t>
            </a:r>
            <a:r>
              <a:rPr spc="-10" dirty="0"/>
              <a:t>Statement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9057" y="874014"/>
            <a:ext cx="5205971" cy="536675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64485" y="1307590"/>
            <a:ext cx="5840730" cy="181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965" algn="l"/>
              </a:tabLst>
            </a:pPr>
            <a:r>
              <a:rPr sz="2400" spc="-20" dirty="0">
                <a:latin typeface="Arial"/>
                <a:cs typeface="Arial"/>
              </a:rPr>
              <a:t>Transmittal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Letter</a:t>
            </a:r>
            <a:endParaRPr sz="2400" dirty="0">
              <a:latin typeface="Arial"/>
              <a:cs typeface="Arial"/>
            </a:endParaRPr>
          </a:p>
          <a:p>
            <a:pPr marL="353695" marR="5080" indent="-341630">
              <a:lnSpc>
                <a:spcPts val="5800"/>
              </a:lnSpc>
              <a:spcBef>
                <a:spcPts val="75"/>
              </a:spcBef>
              <a:buFont typeface="Wingdings"/>
              <a:buChar char=""/>
              <a:tabLst>
                <a:tab pos="416559" algn="l"/>
              </a:tabLst>
            </a:pP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Non-</a:t>
            </a:r>
            <a:r>
              <a:rPr sz="2400" dirty="0">
                <a:latin typeface="Arial"/>
                <a:cs typeface="Arial"/>
              </a:rPr>
              <a:t>Collusion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Statement 	</a:t>
            </a: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Exception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Form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85975" y="1906142"/>
            <a:ext cx="208915" cy="273050"/>
          </a:xfrm>
          <a:custGeom>
            <a:avLst/>
            <a:gdLst/>
            <a:ahLst/>
            <a:cxnLst/>
            <a:rect l="l" t="t" r="r" b="b"/>
            <a:pathLst>
              <a:path w="208914" h="273050">
                <a:moveTo>
                  <a:pt x="0" y="272541"/>
                </a:moveTo>
                <a:lnTo>
                  <a:pt x="208661" y="272541"/>
                </a:lnTo>
                <a:lnTo>
                  <a:pt x="208661" y="0"/>
                </a:lnTo>
                <a:lnTo>
                  <a:pt x="0" y="0"/>
                </a:lnTo>
                <a:lnTo>
                  <a:pt x="0" y="272541"/>
                </a:lnTo>
                <a:close/>
              </a:path>
            </a:pathLst>
          </a:custGeom>
          <a:ln w="25400">
            <a:solidFill>
              <a:srgbClr val="0080A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499615" cy="3657599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5" name="object 5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537460" y="190500"/>
            <a:ext cx="4803140" cy="46291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9209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29"/>
              </a:spcBef>
            </a:pPr>
            <a:r>
              <a:rPr sz="2400" spc="-10" dirty="0"/>
              <a:t>Attachment</a:t>
            </a:r>
            <a:r>
              <a:rPr sz="2400" spc="-65" dirty="0"/>
              <a:t> </a:t>
            </a:r>
            <a:r>
              <a:rPr sz="2400" dirty="0"/>
              <a:t>3</a:t>
            </a:r>
            <a:r>
              <a:rPr sz="2400" spc="-85" dirty="0"/>
              <a:t> </a:t>
            </a:r>
            <a:r>
              <a:rPr sz="2400" dirty="0"/>
              <a:t>–</a:t>
            </a:r>
            <a:r>
              <a:rPr sz="2400" spc="-80" dirty="0"/>
              <a:t> </a:t>
            </a:r>
            <a:r>
              <a:rPr sz="2400" spc="-10" dirty="0"/>
              <a:t>Exception</a:t>
            </a:r>
            <a:r>
              <a:rPr sz="2400" spc="-95" dirty="0"/>
              <a:t> </a:t>
            </a:r>
            <a:r>
              <a:rPr sz="2400" spc="-20" dirty="0"/>
              <a:t>Form</a:t>
            </a:r>
            <a:endParaRPr sz="2400" dirty="0"/>
          </a:p>
        </p:txBody>
      </p:sp>
      <p:sp>
        <p:nvSpPr>
          <p:cNvPr id="8" name="object 8"/>
          <p:cNvSpPr txBox="1"/>
          <p:nvPr/>
        </p:nvSpPr>
        <p:spPr>
          <a:xfrm>
            <a:off x="1967306" y="765555"/>
            <a:ext cx="667893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EXCEPTION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FORM</a:t>
            </a:r>
            <a:endParaRPr sz="18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Proposals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must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include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all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exceptions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20" dirty="0">
                <a:latin typeface="Calibri"/>
                <a:cs typeface="Calibri"/>
              </a:rPr>
              <a:t> specifications, </a:t>
            </a:r>
            <a:r>
              <a:rPr sz="1800" dirty="0">
                <a:latin typeface="Calibri"/>
                <a:cs typeface="Calibri"/>
              </a:rPr>
              <a:t>terms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or </a:t>
            </a:r>
            <a:r>
              <a:rPr sz="1800" dirty="0">
                <a:latin typeface="Calibri"/>
                <a:cs typeface="Calibri"/>
              </a:rPr>
              <a:t>conditions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contained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RFP.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If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vendor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submitting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proposal </a:t>
            </a:r>
            <a:r>
              <a:rPr sz="1800" dirty="0">
                <a:latin typeface="Calibri"/>
                <a:cs typeface="Calibri"/>
              </a:rPr>
              <a:t>without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exceptions,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please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state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so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below.</a:t>
            </a:r>
            <a:endParaRPr sz="1800" dirty="0">
              <a:latin typeface="Calibri"/>
              <a:cs typeface="Calibri"/>
            </a:endParaRPr>
          </a:p>
          <a:p>
            <a:pPr marL="50165" marR="175260" indent="42545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By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checking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box,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Vendor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acknowledges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that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they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take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no </a:t>
            </a:r>
            <a:r>
              <a:rPr sz="1800" spc="-20" dirty="0">
                <a:latin typeface="Calibri"/>
                <a:cs typeface="Calibri"/>
              </a:rPr>
              <a:t>exceptions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specifications,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terms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conditions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found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this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RFP.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048661" y="4867909"/>
            <a:ext cx="56191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libri"/>
                <a:cs typeface="Calibri"/>
              </a:rPr>
              <a:t>Note: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Vendor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may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use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additional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pages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necessary,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but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the </a:t>
            </a:r>
            <a:r>
              <a:rPr sz="1800" dirty="0">
                <a:latin typeface="Calibri"/>
                <a:cs typeface="Calibri"/>
              </a:rPr>
              <a:t>format</a:t>
            </a:r>
            <a:r>
              <a:rPr sz="1800" spc="-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shall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same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provided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above.</a:t>
            </a:r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9C9A67-41AC-19BD-E1F5-51ED88C1A3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95173"/>
              </p:ext>
            </p:extLst>
          </p:nvPr>
        </p:nvGraphicFramePr>
        <p:xfrm>
          <a:off x="2048662" y="2549014"/>
          <a:ext cx="6433159" cy="1489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2773">
                  <a:extLst>
                    <a:ext uri="{9D8B030D-6E8A-4147-A177-3AD203B41FA5}">
                      <a16:colId xmlns:a16="http://schemas.microsoft.com/office/drawing/2014/main" val="1793266979"/>
                    </a:ext>
                  </a:extLst>
                </a:gridCol>
                <a:gridCol w="2524371">
                  <a:extLst>
                    <a:ext uri="{9D8B030D-6E8A-4147-A177-3AD203B41FA5}">
                      <a16:colId xmlns:a16="http://schemas.microsoft.com/office/drawing/2014/main" val="888692173"/>
                    </a:ext>
                  </a:extLst>
                </a:gridCol>
                <a:gridCol w="2626015">
                  <a:extLst>
                    <a:ext uri="{9D8B030D-6E8A-4147-A177-3AD203B41FA5}">
                      <a16:colId xmlns:a16="http://schemas.microsoft.com/office/drawing/2014/main" val="152954295"/>
                    </a:ext>
                  </a:extLst>
                </a:gridCol>
              </a:tblGrid>
              <a:tr h="55859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Exception Paragraph 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Section and Page #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Referenced Text from RFP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Proposed Language from Vendor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13335080"/>
                  </a:ext>
                </a:extLst>
              </a:tr>
              <a:tr h="37239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Vendor Comments on Proposal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7644517"/>
                  </a:ext>
                </a:extLst>
              </a:tr>
              <a:tr h="1861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State Response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3608713"/>
                  </a:ext>
                </a:extLst>
              </a:tr>
              <a:tr h="1861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Vendor Response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6795690"/>
                  </a:ext>
                </a:extLst>
              </a:tr>
              <a:tr h="1861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State Response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476250" algn="l"/>
                        </a:tabLs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776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687067" cy="4114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36648" y="1307590"/>
            <a:ext cx="6525259" cy="26244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20" dirty="0">
                <a:latin typeface="Arial"/>
                <a:cs typeface="Arial"/>
              </a:rPr>
              <a:t>Transmittal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Letter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0"/>
              </a:spcBef>
              <a:buFont typeface="Wingdings"/>
              <a:buChar char=""/>
            </a:pP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Font typeface="Wingdings"/>
              <a:buChar char=""/>
              <a:tabLst>
                <a:tab pos="354330" algn="l"/>
              </a:tabLst>
            </a:pP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2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50" dirty="0">
                <a:latin typeface="Arial"/>
                <a:cs typeface="Arial"/>
              </a:rPr>
              <a:t>Non-</a:t>
            </a:r>
            <a:r>
              <a:rPr sz="2400" dirty="0">
                <a:latin typeface="Arial"/>
                <a:cs typeface="Arial"/>
              </a:rPr>
              <a:t>Collusion</a:t>
            </a:r>
            <a:r>
              <a:rPr sz="2400" spc="-10" dirty="0">
                <a:latin typeface="Arial"/>
                <a:cs typeface="Arial"/>
              </a:rPr>
              <a:t> Statement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  <a:buFont typeface="Wingdings"/>
              <a:buChar char=""/>
            </a:pP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Font typeface="Wingdings"/>
              <a:buChar char=""/>
              <a:tabLst>
                <a:tab pos="354330" algn="l"/>
              </a:tabLst>
            </a:pPr>
            <a:r>
              <a:rPr sz="2400" dirty="0">
                <a:latin typeface="Arial"/>
                <a:cs typeface="Arial"/>
              </a:rPr>
              <a:t>Attachment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3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Exception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Form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2400" dirty="0">
              <a:latin typeface="Arial"/>
              <a:cs typeface="Arial"/>
            </a:endParaRPr>
          </a:p>
          <a:p>
            <a:pPr marL="415925">
              <a:lnSpc>
                <a:spcPct val="100000"/>
              </a:lnSpc>
            </a:pPr>
            <a:r>
              <a:rPr sz="2400" spc="-10" dirty="0">
                <a:latin typeface="Arial"/>
                <a:cs typeface="Arial"/>
              </a:rPr>
              <a:t>Attachment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4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–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Confidential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Information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Form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274442" y="6282563"/>
            <a:ext cx="5969000" cy="156845"/>
            <a:chOff x="2274442" y="6282563"/>
            <a:chExt cx="5969000" cy="156845"/>
          </a:xfrm>
        </p:grpSpPr>
        <p:sp>
          <p:nvSpPr>
            <p:cNvPr id="3" name="object 3"/>
            <p:cNvSpPr/>
            <p:nvPr/>
          </p:nvSpPr>
          <p:spPr>
            <a:xfrm>
              <a:off x="2286761" y="6294882"/>
              <a:ext cx="5943600" cy="131445"/>
            </a:xfrm>
            <a:custGeom>
              <a:avLst/>
              <a:gdLst/>
              <a:ahLst/>
              <a:cxnLst/>
              <a:rect l="l" t="t" r="r" b="b"/>
              <a:pathLst>
                <a:path w="5943600" h="131445">
                  <a:moveTo>
                    <a:pt x="5943600" y="0"/>
                  </a:moveTo>
                  <a:lnTo>
                    <a:pt x="0" y="0"/>
                  </a:lnTo>
                  <a:lnTo>
                    <a:pt x="0" y="131445"/>
                  </a:lnTo>
                  <a:lnTo>
                    <a:pt x="5943600" y="131445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287142" y="6295263"/>
              <a:ext cx="5943600" cy="131445"/>
            </a:xfrm>
            <a:custGeom>
              <a:avLst/>
              <a:gdLst/>
              <a:ahLst/>
              <a:cxnLst/>
              <a:rect l="l" t="t" r="r" b="b"/>
              <a:pathLst>
                <a:path w="5943600" h="131445">
                  <a:moveTo>
                    <a:pt x="0" y="131445"/>
                  </a:moveTo>
                  <a:lnTo>
                    <a:pt x="5943600" y="131445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1445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802635" y="252984"/>
            <a:ext cx="5335905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54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00"/>
              </a:spcBef>
            </a:pPr>
            <a:r>
              <a:rPr sz="2800" spc="-20" dirty="0"/>
              <a:t>Confidential</a:t>
            </a:r>
            <a:r>
              <a:rPr sz="2800" spc="-125" dirty="0"/>
              <a:t> </a:t>
            </a:r>
            <a:r>
              <a:rPr sz="2800" spc="-10" dirty="0"/>
              <a:t>Information</a:t>
            </a:r>
            <a:r>
              <a:rPr sz="2800" spc="-145" dirty="0"/>
              <a:t> </a:t>
            </a:r>
            <a:r>
              <a:rPr sz="2800" spc="-20" dirty="0"/>
              <a:t>Form</a:t>
            </a:r>
            <a:endParaRPr sz="2800" dirty="0"/>
          </a:p>
        </p:txBody>
      </p:sp>
      <p:sp>
        <p:nvSpPr>
          <p:cNvPr id="6" name="object 6"/>
          <p:cNvSpPr txBox="1"/>
          <p:nvPr/>
        </p:nvSpPr>
        <p:spPr>
          <a:xfrm>
            <a:off x="2234970" y="5574436"/>
            <a:ext cx="64230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Note: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Vendor</a:t>
            </a:r>
            <a:r>
              <a:rPr sz="1800" b="1" spc="-7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may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use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additional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pages</a:t>
            </a:r>
            <a:r>
              <a:rPr sz="1800" b="1" spc="-6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as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necessary,</a:t>
            </a:r>
            <a:r>
              <a:rPr sz="1800" b="1" spc="-8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but</a:t>
            </a:r>
            <a:r>
              <a:rPr sz="1800" b="1" spc="-4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the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format </a:t>
            </a:r>
            <a:r>
              <a:rPr sz="1800" b="1" dirty="0">
                <a:latin typeface="Calibri"/>
                <a:cs typeface="Calibri"/>
              </a:rPr>
              <a:t>shall</a:t>
            </a:r>
            <a:r>
              <a:rPr sz="1800" b="1" spc="-5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be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the</a:t>
            </a:r>
            <a:r>
              <a:rPr sz="1800" b="1" spc="-4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same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as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provided</a:t>
            </a:r>
            <a:r>
              <a:rPr sz="1800" b="1" spc="-3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above.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21814" y="1278813"/>
            <a:ext cx="6779259" cy="111506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635000">
              <a:lnSpc>
                <a:spcPct val="99000"/>
              </a:lnSpc>
              <a:spcBef>
                <a:spcPts val="120"/>
              </a:spcBef>
            </a:pPr>
            <a:r>
              <a:rPr sz="1800" dirty="0">
                <a:latin typeface="Arial"/>
                <a:cs typeface="Arial"/>
              </a:rPr>
              <a:t>By</a:t>
            </a:r>
            <a:r>
              <a:rPr sz="1800" spc="-8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checking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this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box,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Vendor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acknowledges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they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are </a:t>
            </a:r>
            <a:r>
              <a:rPr sz="1800" dirty="0">
                <a:latin typeface="Arial"/>
                <a:cs typeface="Arial"/>
              </a:rPr>
              <a:t>not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providing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any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information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they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declare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confidential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or </a:t>
            </a:r>
            <a:r>
              <a:rPr sz="1800" dirty="0">
                <a:latin typeface="Arial"/>
                <a:cs typeface="Arial"/>
              </a:rPr>
              <a:t>proprietary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purpose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production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under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29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Del.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C.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ch.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100, </a:t>
            </a:r>
            <a:r>
              <a:rPr sz="1800" dirty="0">
                <a:latin typeface="Arial"/>
                <a:cs typeface="Arial"/>
              </a:rPr>
              <a:t>Delaware</a:t>
            </a:r>
            <a:r>
              <a:rPr sz="1800" spc="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Freedom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20" dirty="0">
                <a:latin typeface="Arial"/>
                <a:cs typeface="Arial"/>
              </a:rPr>
              <a:t> Information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Act.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341755" y="1247266"/>
            <a:ext cx="415925" cy="406400"/>
            <a:chOff x="1341755" y="1247266"/>
            <a:chExt cx="415925" cy="406400"/>
          </a:xfrm>
        </p:grpSpPr>
        <p:sp>
          <p:nvSpPr>
            <p:cNvPr id="9" name="object 9"/>
            <p:cNvSpPr/>
            <p:nvPr/>
          </p:nvSpPr>
          <p:spPr>
            <a:xfrm>
              <a:off x="1354074" y="1259585"/>
              <a:ext cx="390525" cy="381000"/>
            </a:xfrm>
            <a:custGeom>
              <a:avLst/>
              <a:gdLst/>
              <a:ahLst/>
              <a:cxnLst/>
              <a:rect l="l" t="t" r="r" b="b"/>
              <a:pathLst>
                <a:path w="390525" h="381000">
                  <a:moveTo>
                    <a:pt x="390525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90525" y="381000"/>
                  </a:lnTo>
                  <a:lnTo>
                    <a:pt x="3905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1354455" y="1259966"/>
              <a:ext cx="390525" cy="381000"/>
            </a:xfrm>
            <a:custGeom>
              <a:avLst/>
              <a:gdLst/>
              <a:ahLst/>
              <a:cxnLst/>
              <a:rect l="l" t="t" r="r" b="b"/>
              <a:pathLst>
                <a:path w="390525" h="381000">
                  <a:moveTo>
                    <a:pt x="0" y="381000"/>
                  </a:moveTo>
                  <a:lnTo>
                    <a:pt x="390525" y="381000"/>
                  </a:lnTo>
                  <a:lnTo>
                    <a:pt x="390525" y="0"/>
                  </a:lnTo>
                  <a:lnTo>
                    <a:pt x="0" y="0"/>
                  </a:lnTo>
                  <a:lnTo>
                    <a:pt x="0" y="38100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977900" y="2663698"/>
          <a:ext cx="7147559" cy="1755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47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pPr marL="68580">
                        <a:lnSpc>
                          <a:spcPts val="1550"/>
                        </a:lnSpc>
                      </a:pP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Confidentiality</a:t>
                      </a:r>
                      <a:r>
                        <a:rPr sz="1400" b="1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Proprietary</a:t>
                      </a: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10" dirty="0">
                          <a:latin typeface="Times New Roman"/>
                          <a:cs typeface="Times New Roman"/>
                        </a:rPr>
                        <a:t>Information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48055" y="441959"/>
            <a:ext cx="2720340" cy="106680"/>
          </a:xfrm>
          <a:custGeom>
            <a:avLst/>
            <a:gdLst/>
            <a:ahLst/>
            <a:cxnLst/>
            <a:rect l="l" t="t" r="r" b="b"/>
            <a:pathLst>
              <a:path w="2720340" h="106679">
                <a:moveTo>
                  <a:pt x="2720340" y="0"/>
                </a:moveTo>
                <a:lnTo>
                  <a:pt x="0" y="0"/>
                </a:lnTo>
                <a:lnTo>
                  <a:pt x="0" y="106679"/>
                </a:lnTo>
                <a:lnTo>
                  <a:pt x="2720340" y="106679"/>
                </a:lnTo>
                <a:lnTo>
                  <a:pt x="2720340" y="0"/>
                </a:lnTo>
                <a:close/>
              </a:path>
            </a:pathLst>
          </a:custGeom>
          <a:solidFill>
            <a:srgbClr val="6D1F2C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5975603" y="441959"/>
            <a:ext cx="2711450" cy="106680"/>
          </a:xfrm>
          <a:custGeom>
            <a:avLst/>
            <a:gdLst/>
            <a:ahLst/>
            <a:cxnLst/>
            <a:rect l="l" t="t" r="r" b="b"/>
            <a:pathLst>
              <a:path w="2711450" h="106679">
                <a:moveTo>
                  <a:pt x="2710942" y="0"/>
                </a:moveTo>
                <a:lnTo>
                  <a:pt x="0" y="0"/>
                </a:lnTo>
                <a:lnTo>
                  <a:pt x="0" y="106679"/>
                </a:lnTo>
                <a:lnTo>
                  <a:pt x="2710942" y="106679"/>
                </a:lnTo>
                <a:lnTo>
                  <a:pt x="2710942" y="0"/>
                </a:lnTo>
                <a:close/>
              </a:path>
            </a:pathLst>
          </a:custGeom>
          <a:solidFill>
            <a:srgbClr val="949FA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3217164" y="441959"/>
            <a:ext cx="2710180" cy="106680"/>
          </a:xfrm>
          <a:custGeom>
            <a:avLst/>
            <a:gdLst/>
            <a:ahLst/>
            <a:cxnLst/>
            <a:rect l="l" t="t" r="r" b="b"/>
            <a:pathLst>
              <a:path w="2710179" h="106679">
                <a:moveTo>
                  <a:pt x="2709926" y="0"/>
                </a:moveTo>
                <a:lnTo>
                  <a:pt x="0" y="0"/>
                </a:lnTo>
                <a:lnTo>
                  <a:pt x="0" y="106679"/>
                </a:lnTo>
                <a:lnTo>
                  <a:pt x="2709926" y="106679"/>
                </a:lnTo>
                <a:lnTo>
                  <a:pt x="2709926" y="0"/>
                </a:lnTo>
                <a:close/>
              </a:path>
            </a:pathLst>
          </a:custGeom>
          <a:solidFill>
            <a:srgbClr val="46131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7600" y="990600"/>
            <a:ext cx="1013459" cy="1024877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93213" y="1088261"/>
            <a:ext cx="5245735" cy="9355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ts val="2390"/>
              </a:lnSpc>
              <a:spcBef>
                <a:spcPts val="95"/>
              </a:spcBef>
            </a:pPr>
            <a:r>
              <a:rPr sz="2000" dirty="0">
                <a:solidFill>
                  <a:srgbClr val="6D1F2C"/>
                </a:solidFill>
                <a:latin typeface="Gill Sans MT"/>
                <a:cs typeface="Gill Sans MT"/>
              </a:rPr>
              <a:t>REQUEST</a:t>
            </a:r>
            <a:r>
              <a:rPr sz="2000" spc="-75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sz="2000" dirty="0">
                <a:solidFill>
                  <a:srgbClr val="6D1F2C"/>
                </a:solidFill>
                <a:latin typeface="Gill Sans MT"/>
                <a:cs typeface="Gill Sans MT"/>
              </a:rPr>
              <a:t>FOR</a:t>
            </a:r>
            <a:r>
              <a:rPr sz="2000" spc="-110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sz="2000" spc="-10" dirty="0">
                <a:solidFill>
                  <a:srgbClr val="6D1F2C"/>
                </a:solidFill>
                <a:latin typeface="Gill Sans MT"/>
                <a:cs typeface="Gill Sans MT"/>
              </a:rPr>
              <a:t>PROPOSAL</a:t>
            </a:r>
            <a:r>
              <a:rPr sz="2000" spc="-100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sz="2000" spc="-25" dirty="0">
                <a:solidFill>
                  <a:srgbClr val="6D1F2C"/>
                </a:solidFill>
                <a:latin typeface="Gill Sans MT"/>
                <a:cs typeface="Gill Sans MT"/>
              </a:rPr>
              <a:t>NO.</a:t>
            </a:r>
            <a:br>
              <a:rPr lang="en-US" sz="2000" spc="-25" dirty="0">
                <a:solidFill>
                  <a:srgbClr val="6D1F2C"/>
                </a:solidFill>
                <a:latin typeface="Gill Sans MT"/>
                <a:cs typeface="Gill Sans MT"/>
              </a:rPr>
            </a:br>
            <a:r>
              <a:rPr lang="en-US" sz="2200" spc="-10" dirty="0">
                <a:solidFill>
                  <a:srgbClr val="6D1F2C"/>
                </a:solidFill>
                <a:latin typeface="Gill Sans MT"/>
                <a:cs typeface="Gill Sans MT"/>
              </a:rPr>
              <a:t>AMERICORPS</a:t>
            </a:r>
            <a:r>
              <a:rPr lang="en-US" sz="2200" spc="-155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lang="en-US" sz="2200" spc="-10" dirty="0">
                <a:solidFill>
                  <a:srgbClr val="6D1F2C"/>
                </a:solidFill>
                <a:latin typeface="Gill Sans MT"/>
                <a:cs typeface="Gill Sans MT"/>
              </a:rPr>
              <a:t>REQUEST</a:t>
            </a:r>
            <a:br>
              <a:rPr lang="en-US" sz="2200" spc="-10" dirty="0">
                <a:solidFill>
                  <a:srgbClr val="6D1F2C"/>
                </a:solidFill>
                <a:latin typeface="Gill Sans MT"/>
                <a:cs typeface="Gill Sans MT"/>
              </a:rPr>
            </a:br>
            <a:r>
              <a:rPr lang="en-US" sz="2200" spc="-25" dirty="0">
                <a:solidFill>
                  <a:srgbClr val="6D1F2C"/>
                </a:solidFill>
                <a:latin typeface="Gill Sans MT"/>
                <a:cs typeface="Gill Sans MT"/>
              </a:rPr>
              <a:t>FOR</a:t>
            </a:r>
            <a:endParaRPr lang="en-US" sz="2200" dirty="0">
              <a:latin typeface="Gill Sans MT"/>
              <a:cs typeface="Gill Sans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69667" y="2061158"/>
            <a:ext cx="5440733" cy="13054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6D1F2C"/>
                </a:solidFill>
                <a:latin typeface="Gill Sans MT"/>
                <a:cs typeface="Gill Sans MT"/>
              </a:rPr>
              <a:t>FORMULA</a:t>
            </a:r>
            <a:r>
              <a:rPr sz="2200" b="1" spc="135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lang="en-US" sz="2200" b="1" spc="135" dirty="0">
                <a:solidFill>
                  <a:srgbClr val="6D1F2C"/>
                </a:solidFill>
                <a:latin typeface="Gill Sans MT"/>
                <a:cs typeface="Gill Sans MT"/>
              </a:rPr>
              <a:t>GRANT </a:t>
            </a:r>
            <a:r>
              <a:rPr sz="2200" b="1" dirty="0">
                <a:solidFill>
                  <a:srgbClr val="6D1F2C"/>
                </a:solidFill>
                <a:latin typeface="Gill Sans MT"/>
                <a:cs typeface="Gill Sans MT"/>
              </a:rPr>
              <a:t>APPLICATIONS:</a:t>
            </a:r>
            <a:r>
              <a:rPr sz="2200" b="1" spc="235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sz="2200" b="1" spc="-35" dirty="0">
                <a:solidFill>
                  <a:srgbClr val="6D1F2C"/>
                </a:solidFill>
                <a:latin typeface="Gill Sans MT"/>
                <a:cs typeface="Gill Sans MT"/>
              </a:rPr>
              <a:t>202</a:t>
            </a:r>
            <a:r>
              <a:rPr lang="en-US" sz="2200" b="1" spc="-35" dirty="0">
                <a:solidFill>
                  <a:srgbClr val="6D1F2C"/>
                </a:solidFill>
                <a:latin typeface="Gill Sans MT"/>
                <a:cs typeface="Gill Sans MT"/>
              </a:rPr>
              <a:t>5</a:t>
            </a:r>
            <a:r>
              <a:rPr sz="2200" b="1" spc="-35" dirty="0">
                <a:solidFill>
                  <a:srgbClr val="6D1F2C"/>
                </a:solidFill>
                <a:latin typeface="Gill Sans MT"/>
                <a:cs typeface="Gill Sans MT"/>
              </a:rPr>
              <a:t>-</a:t>
            </a:r>
            <a:r>
              <a:rPr sz="2200" b="1" spc="-25" dirty="0">
                <a:solidFill>
                  <a:srgbClr val="6D1F2C"/>
                </a:solidFill>
                <a:latin typeface="Gill Sans MT"/>
                <a:cs typeface="Gill Sans MT"/>
              </a:rPr>
              <a:t>2</a:t>
            </a:r>
            <a:r>
              <a:rPr lang="en-US" sz="2200" b="1" spc="-25" dirty="0">
                <a:solidFill>
                  <a:srgbClr val="6D1F2C"/>
                </a:solidFill>
                <a:latin typeface="Gill Sans MT"/>
                <a:cs typeface="Gill Sans MT"/>
              </a:rPr>
              <a:t>6</a:t>
            </a:r>
            <a:endParaRPr sz="2200" dirty="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0"/>
              </a:spcBef>
            </a:pPr>
            <a:r>
              <a:rPr sz="2000" b="1" spc="-25" dirty="0">
                <a:solidFill>
                  <a:srgbClr val="6D1F2C"/>
                </a:solidFill>
                <a:latin typeface="Gill Sans MT"/>
                <a:cs typeface="Gill Sans MT"/>
              </a:rPr>
              <a:t>FOR</a:t>
            </a:r>
            <a:endParaRPr sz="2000" dirty="0">
              <a:latin typeface="Gill Sans MT"/>
              <a:cs typeface="Gill Sans MT"/>
            </a:endParaRPr>
          </a:p>
          <a:p>
            <a:pPr marR="204470" algn="ctr">
              <a:lnSpc>
                <a:spcPct val="100000"/>
              </a:lnSpc>
            </a:pPr>
            <a:r>
              <a:rPr sz="2000" b="1" spc="-10" dirty="0">
                <a:solidFill>
                  <a:srgbClr val="6D1F2C"/>
                </a:solidFill>
                <a:latin typeface="Gill Sans MT"/>
                <a:cs typeface="Gill Sans MT"/>
              </a:rPr>
              <a:t>DIVISION</a:t>
            </a:r>
            <a:r>
              <a:rPr sz="2000" b="1" spc="-130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sz="2000" b="1" dirty="0">
                <a:solidFill>
                  <a:srgbClr val="6D1F2C"/>
                </a:solidFill>
                <a:latin typeface="Gill Sans MT"/>
                <a:cs typeface="Gill Sans MT"/>
              </a:rPr>
              <a:t>OF</a:t>
            </a:r>
            <a:r>
              <a:rPr sz="2000" b="1" spc="-50" dirty="0">
                <a:solidFill>
                  <a:srgbClr val="6D1F2C"/>
                </a:solidFill>
                <a:latin typeface="Gill Sans MT"/>
                <a:cs typeface="Gill Sans MT"/>
              </a:rPr>
              <a:t> </a:t>
            </a:r>
            <a:r>
              <a:rPr lang="en-US" sz="2000" b="1" spc="-100" dirty="0">
                <a:solidFill>
                  <a:srgbClr val="6D1F2C"/>
                </a:solidFill>
                <a:latin typeface="Gill Sans MT"/>
                <a:cs typeface="Gill Sans MT"/>
              </a:rPr>
              <a:t>Social Services</a:t>
            </a:r>
            <a:endParaRPr sz="2000" dirty="0">
              <a:latin typeface="Gill Sans MT"/>
              <a:cs typeface="Gill Sans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8055" y="3086100"/>
            <a:ext cx="8240395" cy="2518638"/>
          </a:xfrm>
          <a:prstGeom prst="rect">
            <a:avLst/>
          </a:prstGeom>
          <a:solidFill>
            <a:srgbClr val="6D1F2C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00" dirty="0">
              <a:latin typeface="Times New Roman"/>
              <a:cs typeface="Times New Roman"/>
            </a:endParaRPr>
          </a:p>
          <a:p>
            <a:pPr marL="252729" marR="4150995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Department</a:t>
            </a:r>
            <a:r>
              <a:rPr sz="1800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1800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Health</a:t>
            </a:r>
            <a:r>
              <a:rPr sz="1800" spc="-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1800" spc="-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Social</a:t>
            </a:r>
            <a:r>
              <a:rPr sz="1800" spc="-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ill Sans MT"/>
                <a:cs typeface="Gill Sans MT"/>
              </a:rPr>
              <a:t>Services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Division</a:t>
            </a:r>
            <a:r>
              <a:rPr sz="1800" spc="-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1800" spc="-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en-US" sz="1800" dirty="0">
                <a:solidFill>
                  <a:srgbClr val="FFFFFF"/>
                </a:solidFill>
                <a:latin typeface="Gill Sans MT"/>
                <a:cs typeface="Gill Sans MT"/>
              </a:rPr>
              <a:t>Social Services</a:t>
            </a:r>
            <a:endParaRPr sz="1800" dirty="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800" dirty="0">
              <a:latin typeface="Gill Sans MT"/>
              <a:cs typeface="Gill Sans MT"/>
            </a:endParaRPr>
          </a:p>
          <a:p>
            <a:pPr marL="252729" marR="4186554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State</a:t>
            </a:r>
            <a:r>
              <a:rPr sz="1800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Office</a:t>
            </a:r>
            <a:r>
              <a:rPr sz="1800" spc="-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1800" spc="-2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ill Sans MT"/>
                <a:cs typeface="Gill Sans MT"/>
              </a:rPr>
              <a:t>Volunteerism/AmeriCorps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Competitive</a:t>
            </a:r>
            <a:r>
              <a:rPr sz="1800" spc="-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1800" spc="-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dirty="0">
                <a:solidFill>
                  <a:srgbClr val="FFFFFF"/>
                </a:solidFill>
                <a:latin typeface="Gill Sans MT"/>
                <a:cs typeface="Gill Sans MT"/>
              </a:rPr>
              <a:t>Formula</a:t>
            </a:r>
            <a:r>
              <a:rPr sz="1800" spc="-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Gill Sans MT"/>
                <a:cs typeface="Gill Sans MT"/>
              </a:rPr>
              <a:t>Grants</a:t>
            </a:r>
            <a:endParaRPr sz="1800" dirty="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91967" y="1226310"/>
            <a:ext cx="6049010" cy="3220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965" algn="l"/>
              </a:tabLst>
            </a:pPr>
            <a:r>
              <a:rPr sz="2400" spc="-30" dirty="0">
                <a:latin typeface="Calibri"/>
                <a:cs typeface="Calibri"/>
              </a:rPr>
              <a:t>Transmittal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Letter</a:t>
            </a:r>
            <a:endParaRPr sz="2400" dirty="0">
              <a:latin typeface="Calibri"/>
              <a:cs typeface="Calibri"/>
            </a:endParaRPr>
          </a:p>
          <a:p>
            <a:pPr marL="354965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965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Non-</a:t>
            </a:r>
            <a:r>
              <a:rPr sz="2400" dirty="0">
                <a:latin typeface="Calibri"/>
                <a:cs typeface="Calibri"/>
              </a:rPr>
              <a:t>Collusion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Statement</a:t>
            </a:r>
            <a:endParaRPr sz="2400" dirty="0">
              <a:latin typeface="Calibri"/>
              <a:cs typeface="Calibri"/>
            </a:endParaRPr>
          </a:p>
          <a:p>
            <a:pPr marL="354965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965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Exception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Form</a:t>
            </a:r>
            <a:endParaRPr sz="2400" dirty="0">
              <a:latin typeface="Calibri"/>
              <a:cs typeface="Calibri"/>
            </a:endParaRPr>
          </a:p>
          <a:p>
            <a:pPr marL="353695" indent="-340995">
              <a:lnSpc>
                <a:spcPct val="100000"/>
              </a:lnSpc>
              <a:spcBef>
                <a:spcPts val="2075"/>
              </a:spcBef>
              <a:buFont typeface="Wingdings"/>
              <a:buChar char=""/>
              <a:tabLst>
                <a:tab pos="353695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Confidential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Information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Form</a:t>
            </a:r>
            <a:endParaRPr sz="2400" dirty="0">
              <a:latin typeface="Calibri"/>
              <a:cs typeface="Calibri"/>
            </a:endParaRPr>
          </a:p>
          <a:p>
            <a:pPr marL="353695">
              <a:lnSpc>
                <a:spcPct val="100000"/>
              </a:lnSpc>
              <a:spcBef>
                <a:spcPts val="2880"/>
              </a:spcBef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Business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References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25902" y="6314566"/>
            <a:ext cx="5969000" cy="156210"/>
            <a:chOff x="2525902" y="6314566"/>
            <a:chExt cx="5969000" cy="156210"/>
          </a:xfrm>
        </p:grpSpPr>
        <p:sp>
          <p:nvSpPr>
            <p:cNvPr id="3" name="object 3"/>
            <p:cNvSpPr/>
            <p:nvPr/>
          </p:nvSpPr>
          <p:spPr>
            <a:xfrm>
              <a:off x="2538221" y="6326885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2538602" y="6327266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0" y="130683"/>
                  </a:moveTo>
                  <a:lnTo>
                    <a:pt x="5943600" y="130683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0683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23060" y="228600"/>
            <a:ext cx="7048500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800" dirty="0"/>
              <a:t>BUSINESS</a:t>
            </a:r>
            <a:r>
              <a:rPr sz="2800" spc="-175" dirty="0"/>
              <a:t> </a:t>
            </a:r>
            <a:r>
              <a:rPr sz="2800" spc="-10" dirty="0"/>
              <a:t>REFERENCES</a:t>
            </a:r>
            <a:endParaRPr sz="2800" dirty="0"/>
          </a:p>
        </p:txBody>
      </p:sp>
      <p:sp>
        <p:nvSpPr>
          <p:cNvPr id="6" name="object 6"/>
          <p:cNvSpPr txBox="1"/>
          <p:nvPr/>
        </p:nvSpPr>
        <p:spPr>
          <a:xfrm>
            <a:off x="2364832" y="861008"/>
            <a:ext cx="5375275" cy="5050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spc="-10" dirty="0">
                <a:latin typeface="Arial"/>
                <a:cs typeface="Arial"/>
              </a:rPr>
              <a:t>BUSINESS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REFERENCES</a:t>
            </a:r>
            <a:endParaRPr sz="11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List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minimum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three</a:t>
            </a:r>
            <a:r>
              <a:rPr sz="1100" spc="-6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business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references,</a:t>
            </a:r>
            <a:r>
              <a:rPr sz="1100" spc="-9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including the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following</a:t>
            </a:r>
            <a:r>
              <a:rPr sz="1100" spc="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information:</a:t>
            </a:r>
            <a:endParaRPr sz="1100" dirty="0">
              <a:latin typeface="Arial"/>
              <a:cs typeface="Arial"/>
            </a:endParaRPr>
          </a:p>
          <a:p>
            <a:pPr marL="96520" indent="-83820">
              <a:lnSpc>
                <a:spcPct val="100000"/>
              </a:lnSpc>
              <a:buChar char="•"/>
              <a:tabLst>
                <a:tab pos="96520" algn="l"/>
              </a:tabLst>
            </a:pPr>
            <a:r>
              <a:rPr sz="1100" spc="-10" dirty="0">
                <a:latin typeface="Arial"/>
                <a:cs typeface="Arial"/>
              </a:rPr>
              <a:t>Business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Name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and</a:t>
            </a:r>
            <a:r>
              <a:rPr sz="1100" spc="-7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Mailing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address</a:t>
            </a:r>
            <a:endParaRPr sz="1100" dirty="0">
              <a:latin typeface="Arial"/>
              <a:cs typeface="Arial"/>
            </a:endParaRPr>
          </a:p>
          <a:p>
            <a:pPr marL="96520" indent="-83820">
              <a:lnSpc>
                <a:spcPct val="100000"/>
              </a:lnSpc>
              <a:buChar char="•"/>
              <a:tabLst>
                <a:tab pos="96520" algn="l"/>
              </a:tabLst>
            </a:pPr>
            <a:r>
              <a:rPr sz="1100" spc="-10" dirty="0">
                <a:latin typeface="Arial"/>
                <a:cs typeface="Arial"/>
              </a:rPr>
              <a:t>Contact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Name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and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phone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number</a:t>
            </a:r>
            <a:endParaRPr sz="1100" dirty="0">
              <a:latin typeface="Arial"/>
              <a:cs typeface="Arial"/>
            </a:endParaRPr>
          </a:p>
          <a:p>
            <a:pPr marL="96520" indent="-83820">
              <a:lnSpc>
                <a:spcPct val="100000"/>
              </a:lnSpc>
              <a:buChar char="•"/>
              <a:tabLst>
                <a:tab pos="96520" algn="l"/>
              </a:tabLst>
            </a:pPr>
            <a:r>
              <a:rPr sz="1100" spc="-10" dirty="0">
                <a:latin typeface="Arial"/>
                <a:cs typeface="Arial"/>
              </a:rPr>
              <a:t>Number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years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doing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business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with</a:t>
            </a:r>
            <a:endParaRPr sz="1100" dirty="0">
              <a:latin typeface="Arial"/>
              <a:cs typeface="Arial"/>
            </a:endParaRPr>
          </a:p>
          <a:p>
            <a:pPr marL="96520" indent="-83820">
              <a:lnSpc>
                <a:spcPct val="100000"/>
              </a:lnSpc>
              <a:buChar char="•"/>
              <a:tabLst>
                <a:tab pos="96520" algn="l"/>
              </a:tabLst>
            </a:pPr>
            <a:r>
              <a:rPr sz="1100" dirty="0">
                <a:latin typeface="Arial"/>
                <a:cs typeface="Arial"/>
              </a:rPr>
              <a:t>Type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6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work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performed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100" dirty="0">
                <a:latin typeface="Arial"/>
                <a:cs typeface="Arial"/>
              </a:rPr>
              <a:t>Please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do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not</a:t>
            </a:r>
            <a:r>
              <a:rPr sz="1100" spc="-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list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any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State</a:t>
            </a:r>
            <a:r>
              <a:rPr sz="1100" spc="-6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Employee</a:t>
            </a:r>
            <a:r>
              <a:rPr sz="1100" spc="-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as</a:t>
            </a:r>
            <a:r>
              <a:rPr sz="1100" spc="-4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business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reference.</a:t>
            </a:r>
            <a:r>
              <a:rPr sz="1100" spc="-9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If</a:t>
            </a:r>
            <a:r>
              <a:rPr sz="1100" spc="-7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you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have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held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State contract</a:t>
            </a:r>
            <a:r>
              <a:rPr sz="1100" spc="-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within</a:t>
            </a:r>
            <a:r>
              <a:rPr sz="1100" spc="-1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last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5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years,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please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provide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-3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separate</a:t>
            </a:r>
            <a:r>
              <a:rPr sz="1100" spc="-6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list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of</a:t>
            </a:r>
            <a:r>
              <a:rPr sz="1100" spc="-5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the</a:t>
            </a:r>
            <a:r>
              <a:rPr sz="1100" spc="-6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contract(s).</a:t>
            </a:r>
            <a:endParaRPr sz="1100" dirty="0">
              <a:latin typeface="Arial"/>
              <a:cs typeface="Arial"/>
            </a:endParaRPr>
          </a:p>
          <a:p>
            <a:pPr marL="150495" indent="-13779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150495" algn="l"/>
              </a:tabLst>
            </a:pPr>
            <a:r>
              <a:rPr sz="1000" b="1" dirty="0">
                <a:latin typeface="Arial"/>
                <a:cs typeface="Arial"/>
              </a:rPr>
              <a:t>Contact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Name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Title: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Business</a:t>
            </a:r>
            <a:r>
              <a:rPr sz="1000" b="1" spc="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Name: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Address: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Email: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Phone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#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/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Fax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#: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Current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Vendor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(YES</a:t>
            </a:r>
            <a:r>
              <a:rPr sz="1000" b="1" spc="-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NO):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latin typeface="Arial"/>
                <a:cs typeface="Arial"/>
              </a:rPr>
              <a:t>Years</a:t>
            </a:r>
            <a:r>
              <a:rPr sz="1000" b="1" spc="-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Associated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Type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Work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Performed: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000" dirty="0">
              <a:latin typeface="Arial"/>
              <a:cs typeface="Arial"/>
            </a:endParaRPr>
          </a:p>
          <a:p>
            <a:pPr marL="150495" indent="-137795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150495" algn="l"/>
              </a:tabLst>
            </a:pPr>
            <a:r>
              <a:rPr sz="1000" b="1" dirty="0">
                <a:latin typeface="Arial"/>
                <a:cs typeface="Arial"/>
              </a:rPr>
              <a:t>Contact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Name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Title: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Business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Name: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Address: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Email: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Phone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#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/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Fax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#: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Current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Vendor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(YES</a:t>
            </a:r>
            <a:r>
              <a:rPr sz="1000" b="1" spc="-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NO):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Years</a:t>
            </a:r>
            <a:r>
              <a:rPr sz="1000" b="1" spc="-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Associated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Type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Work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Performed: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000" dirty="0">
              <a:latin typeface="Arial"/>
              <a:cs typeface="Arial"/>
            </a:endParaRPr>
          </a:p>
          <a:p>
            <a:pPr marL="150495" indent="-137795">
              <a:lnSpc>
                <a:spcPct val="100000"/>
              </a:lnSpc>
              <a:buAutoNum type="arabicPeriod" startAt="3"/>
              <a:tabLst>
                <a:tab pos="150495" algn="l"/>
              </a:tabLst>
            </a:pPr>
            <a:r>
              <a:rPr sz="1000" b="1" dirty="0">
                <a:latin typeface="Arial"/>
                <a:cs typeface="Arial"/>
              </a:rPr>
              <a:t>Contact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Name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Title: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Business</a:t>
            </a:r>
            <a:r>
              <a:rPr sz="1000" b="1" spc="-2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Name: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Address: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Email: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Phone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#</a:t>
            </a:r>
            <a:r>
              <a:rPr sz="1000" b="1" spc="-3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/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Fax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spc="-25" dirty="0">
                <a:latin typeface="Arial"/>
                <a:cs typeface="Arial"/>
              </a:rPr>
              <a:t>#: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Current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Vendor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(YES</a:t>
            </a:r>
            <a:r>
              <a:rPr sz="1000" b="1" spc="-6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or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20" dirty="0">
                <a:latin typeface="Arial"/>
                <a:cs typeface="Arial"/>
              </a:rPr>
              <a:t>NO):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dirty="0">
                <a:latin typeface="Arial"/>
                <a:cs typeface="Arial"/>
              </a:rPr>
              <a:t>Years</a:t>
            </a:r>
            <a:r>
              <a:rPr sz="1000" b="1" spc="-7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Associated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&amp;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Type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of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Work</a:t>
            </a:r>
            <a:r>
              <a:rPr sz="1000" b="1" spc="-5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Performed:</a:t>
            </a:r>
            <a:endParaRPr sz="1000" dirty="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5283200" y="2225038"/>
          <a:ext cx="3009900" cy="1167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5283200" y="3482721"/>
          <a:ext cx="3009900" cy="116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9991" y="4770120"/>
            <a:ext cx="3029699" cy="118871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292272" y="1226310"/>
            <a:ext cx="6050280" cy="402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30" dirty="0">
                <a:latin typeface="Calibri"/>
                <a:cs typeface="Calibri"/>
              </a:rPr>
              <a:t>Transmittal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Letter</a:t>
            </a:r>
            <a:endParaRPr sz="24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40" dirty="0">
                <a:latin typeface="Calibri"/>
                <a:cs typeface="Calibri"/>
              </a:rPr>
              <a:t>Non-</a:t>
            </a:r>
            <a:r>
              <a:rPr sz="2400" dirty="0">
                <a:latin typeface="Calibri"/>
                <a:cs typeface="Calibri"/>
              </a:rPr>
              <a:t>Collusion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Statement</a:t>
            </a:r>
            <a:endParaRPr sz="24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3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Exception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Form</a:t>
            </a:r>
            <a:endParaRPr sz="24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4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Confidential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Information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Form</a:t>
            </a:r>
            <a:endParaRPr sz="2400" dirty="0">
              <a:latin typeface="Calibri"/>
              <a:cs typeface="Calibri"/>
            </a:endParaRPr>
          </a:p>
          <a:p>
            <a:pPr marL="12700" marR="1236980" indent="341630">
              <a:lnSpc>
                <a:spcPts val="5800"/>
              </a:lnSpc>
              <a:spcBef>
                <a:spcPts val="160"/>
              </a:spcBef>
              <a:buFont typeface="Wingdings"/>
              <a:buChar char=""/>
              <a:tabLst>
                <a:tab pos="354330" algn="l"/>
              </a:tabLst>
            </a:pPr>
            <a:r>
              <a:rPr sz="2400" spc="-10" dirty="0">
                <a:latin typeface="Calibri"/>
                <a:cs typeface="Calibri"/>
              </a:rPr>
              <a:t>Attachment</a:t>
            </a:r>
            <a:r>
              <a:rPr sz="2400" spc="-1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5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Business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References Appendix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lang="en-US" sz="2400" spc="-85" dirty="0">
                <a:latin typeface="Calibri"/>
                <a:cs typeface="Calibri"/>
              </a:rPr>
              <a:t>C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–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Letter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Intent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096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33600" y="259079"/>
            <a:ext cx="5181600" cy="459741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85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25"/>
              </a:spcBef>
            </a:pPr>
            <a:r>
              <a:rPr sz="2800" dirty="0"/>
              <a:t>Appendix</a:t>
            </a:r>
            <a:r>
              <a:rPr sz="2800" spc="-55" dirty="0"/>
              <a:t> </a:t>
            </a:r>
            <a:r>
              <a:rPr lang="en-US" sz="2800" spc="-55" dirty="0"/>
              <a:t>C</a:t>
            </a:r>
            <a:r>
              <a:rPr sz="2800" spc="-105" dirty="0"/>
              <a:t> </a:t>
            </a:r>
            <a:r>
              <a:rPr sz="2800" dirty="0"/>
              <a:t>–</a:t>
            </a:r>
            <a:r>
              <a:rPr sz="2800" spc="-110" dirty="0"/>
              <a:t> </a:t>
            </a:r>
            <a:r>
              <a:rPr sz="2800" dirty="0"/>
              <a:t>Letter</a:t>
            </a:r>
            <a:r>
              <a:rPr sz="2800" spc="-85" dirty="0"/>
              <a:t> </a:t>
            </a:r>
            <a:r>
              <a:rPr sz="2800" dirty="0"/>
              <a:t>of</a:t>
            </a:r>
            <a:r>
              <a:rPr sz="2800" spc="-105" dirty="0"/>
              <a:t> </a:t>
            </a:r>
            <a:r>
              <a:rPr sz="2800" spc="-10" dirty="0"/>
              <a:t>Intent</a:t>
            </a:r>
            <a:endParaRPr sz="2800" dirty="0"/>
          </a:p>
        </p:txBody>
      </p:sp>
      <p:sp>
        <p:nvSpPr>
          <p:cNvPr id="7" name="object 7"/>
          <p:cNvSpPr/>
          <p:nvPr/>
        </p:nvSpPr>
        <p:spPr>
          <a:xfrm>
            <a:off x="1996439" y="2063483"/>
            <a:ext cx="4572000" cy="10795"/>
          </a:xfrm>
          <a:custGeom>
            <a:avLst/>
            <a:gdLst/>
            <a:ahLst/>
            <a:cxnLst/>
            <a:rect l="l" t="t" r="r" b="b"/>
            <a:pathLst>
              <a:path w="4572000" h="10794">
                <a:moveTo>
                  <a:pt x="4572000" y="0"/>
                </a:moveTo>
                <a:lnTo>
                  <a:pt x="0" y="0"/>
                </a:lnTo>
                <a:lnTo>
                  <a:pt x="0" y="10553"/>
                </a:lnTo>
                <a:lnTo>
                  <a:pt x="4572000" y="10553"/>
                </a:lnTo>
                <a:lnTo>
                  <a:pt x="457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1996439" y="2886443"/>
            <a:ext cx="4572000" cy="10795"/>
          </a:xfrm>
          <a:custGeom>
            <a:avLst/>
            <a:gdLst/>
            <a:ahLst/>
            <a:cxnLst/>
            <a:rect l="l" t="t" r="r" b="b"/>
            <a:pathLst>
              <a:path w="4572000" h="10794">
                <a:moveTo>
                  <a:pt x="4572000" y="0"/>
                </a:moveTo>
                <a:lnTo>
                  <a:pt x="0" y="0"/>
                </a:lnTo>
                <a:lnTo>
                  <a:pt x="0" y="10553"/>
                </a:lnTo>
                <a:lnTo>
                  <a:pt x="4572000" y="10553"/>
                </a:lnTo>
                <a:lnTo>
                  <a:pt x="457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1984095" y="1179067"/>
            <a:ext cx="6783705" cy="3442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200" b="1" spc="-10" dirty="0">
                <a:latin typeface="Arial"/>
                <a:cs typeface="Arial"/>
              </a:rPr>
              <a:t>Basic</a:t>
            </a:r>
            <a:r>
              <a:rPr sz="2200" b="1" spc="-160" dirty="0">
                <a:latin typeface="Arial"/>
                <a:cs typeface="Arial"/>
              </a:rPr>
              <a:t> </a:t>
            </a:r>
            <a:r>
              <a:rPr sz="2200" b="1" spc="-10" dirty="0">
                <a:latin typeface="Arial"/>
                <a:cs typeface="Arial"/>
              </a:rPr>
              <a:t>Applicant</a:t>
            </a:r>
            <a:r>
              <a:rPr sz="2200" b="1" spc="-65" dirty="0">
                <a:latin typeface="Arial"/>
                <a:cs typeface="Arial"/>
              </a:rPr>
              <a:t> </a:t>
            </a:r>
            <a:r>
              <a:rPr sz="2200" b="1" spc="-20" dirty="0">
                <a:latin typeface="Arial"/>
                <a:cs typeface="Arial"/>
              </a:rPr>
              <a:t>Info</a:t>
            </a:r>
            <a:endParaRPr sz="22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"/>
              </a:spcBef>
              <a:tabLst>
                <a:tab pos="6472555" algn="l"/>
              </a:tabLst>
            </a:pPr>
            <a:r>
              <a:rPr sz="1800" dirty="0">
                <a:latin typeface="Arial"/>
                <a:cs typeface="Arial"/>
              </a:rPr>
              <a:t>Type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1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Applicant</a:t>
            </a:r>
            <a:r>
              <a:rPr sz="1800" spc="-7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(nonprofit,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government,</a:t>
            </a:r>
            <a:r>
              <a:rPr sz="1800" spc="-7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etc.):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800" dirty="0">
              <a:latin typeface="Arial"/>
              <a:cs typeface="Arial"/>
            </a:endParaRPr>
          </a:p>
          <a:p>
            <a:pPr marL="12700" marR="302260" algn="just">
              <a:lnSpc>
                <a:spcPct val="309200"/>
              </a:lnSpc>
              <a:tabLst>
                <a:tab pos="6472555" algn="l"/>
              </a:tabLst>
            </a:pPr>
            <a:r>
              <a:rPr sz="1800" spc="-20" dirty="0">
                <a:latin typeface="Arial"/>
                <a:cs typeface="Arial"/>
              </a:rPr>
              <a:t>Geographic</a:t>
            </a:r>
            <a:r>
              <a:rPr sz="1800" spc="-1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Area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focus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(city/town,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county,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statewide):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1800" dirty="0">
                <a:latin typeface="Arial"/>
                <a:cs typeface="Arial"/>
              </a:rPr>
              <a:t> Amount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of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Funds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Requested: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endParaRPr sz="18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8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Briefly</a:t>
            </a:r>
            <a:r>
              <a:rPr sz="1800" b="1" u="sng" spc="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describe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purpose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your</a:t>
            </a:r>
            <a:r>
              <a:rPr sz="1800" b="1" u="sng" spc="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proposed</a:t>
            </a:r>
            <a:r>
              <a:rPr sz="1800" b="1" u="sng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program,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including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need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addressed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desired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impact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on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community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(300-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word</a:t>
            </a:r>
            <a:r>
              <a:rPr sz="1800" b="1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limit).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577596"/>
            <a:ext cx="2104643" cy="5134355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/>
          <p:nvPr/>
        </p:nvSpPr>
        <p:spPr>
          <a:xfrm>
            <a:off x="2301239" y="1558289"/>
            <a:ext cx="6673850" cy="29209"/>
          </a:xfrm>
          <a:custGeom>
            <a:avLst/>
            <a:gdLst/>
            <a:ahLst/>
            <a:cxnLst/>
            <a:rect l="l" t="t" r="r" b="b"/>
            <a:pathLst>
              <a:path w="6673850" h="29209">
                <a:moveTo>
                  <a:pt x="6673342" y="0"/>
                </a:moveTo>
                <a:lnTo>
                  <a:pt x="0" y="0"/>
                </a:lnTo>
                <a:lnTo>
                  <a:pt x="0" y="28701"/>
                </a:lnTo>
                <a:lnTo>
                  <a:pt x="6673342" y="28701"/>
                </a:lnTo>
                <a:lnTo>
                  <a:pt x="66733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2289048" y="1199388"/>
            <a:ext cx="6690995" cy="3330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  <a:tabLst>
                <a:tab pos="1072515" algn="l"/>
                <a:tab pos="2202815" algn="l"/>
                <a:tab pos="2653665" algn="l"/>
                <a:tab pos="3850004" algn="l"/>
                <a:tab pos="5873750" algn="l"/>
              </a:tabLst>
            </a:pPr>
            <a:r>
              <a:rPr sz="2400" b="1" spc="-10" dirty="0">
                <a:latin typeface="Arial"/>
                <a:cs typeface="Arial"/>
              </a:rPr>
              <a:t>Issue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20" dirty="0">
                <a:latin typeface="Arial"/>
                <a:cs typeface="Arial"/>
              </a:rPr>
              <a:t>Areas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50" dirty="0">
                <a:latin typeface="Arial"/>
                <a:cs typeface="Arial"/>
              </a:rPr>
              <a:t>–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10" dirty="0">
                <a:latin typeface="Arial"/>
                <a:cs typeface="Arial"/>
              </a:rPr>
              <a:t>Which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10" dirty="0">
                <a:latin typeface="Arial"/>
                <a:cs typeface="Arial"/>
              </a:rPr>
              <a:t>AmeriCorps</a:t>
            </a:r>
            <a:r>
              <a:rPr sz="2400" b="1" dirty="0">
                <a:latin typeface="Arial"/>
                <a:cs typeface="Arial"/>
              </a:rPr>
              <a:t>	</a:t>
            </a:r>
            <a:r>
              <a:rPr sz="2400" b="1" spc="-30" dirty="0">
                <a:latin typeface="Arial"/>
                <a:cs typeface="Arial"/>
              </a:rPr>
              <a:t>focus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area(s)</a:t>
            </a:r>
            <a:r>
              <a:rPr sz="24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will</a:t>
            </a:r>
            <a:r>
              <a:rPr sz="2400" b="1" u="sng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this</a:t>
            </a:r>
            <a:r>
              <a:rPr sz="24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program</a:t>
            </a:r>
            <a:r>
              <a:rPr sz="24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address?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0"/>
              </a:spcBef>
            </a:pP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spc="-10" dirty="0">
                <a:latin typeface="Arial"/>
                <a:cs typeface="Arial"/>
              </a:rPr>
              <a:t>Disaster</a:t>
            </a:r>
            <a:r>
              <a:rPr sz="2400" b="1" spc="-14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Services</a:t>
            </a: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dirty="0">
                <a:latin typeface="Arial"/>
                <a:cs typeface="Arial"/>
              </a:rPr>
              <a:t>Economic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Opportunity</a:t>
            </a: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spc="-10" dirty="0">
                <a:latin typeface="Arial"/>
                <a:cs typeface="Arial"/>
              </a:rPr>
              <a:t>Education</a:t>
            </a: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dirty="0">
                <a:latin typeface="Arial"/>
                <a:cs typeface="Arial"/>
              </a:rPr>
              <a:t>Environmental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Stewardship</a:t>
            </a: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spc="-10" dirty="0">
                <a:latin typeface="Arial"/>
                <a:cs typeface="Arial"/>
              </a:rPr>
              <a:t>Healthy</a:t>
            </a:r>
            <a:r>
              <a:rPr sz="2400" b="1" spc="-15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Futures</a:t>
            </a:r>
            <a:endParaRPr sz="2400" dirty="0">
              <a:latin typeface="Arial"/>
              <a:cs typeface="Arial"/>
            </a:endParaRPr>
          </a:p>
          <a:p>
            <a:pPr marL="354330" indent="-341630">
              <a:lnSpc>
                <a:spcPct val="100000"/>
              </a:lnSpc>
              <a:buSzPct val="83333"/>
              <a:buFont typeface="Wingdings"/>
              <a:buChar char=""/>
              <a:tabLst>
                <a:tab pos="354330" algn="l"/>
              </a:tabLst>
            </a:pPr>
            <a:r>
              <a:rPr sz="2400" b="1" spc="-25" dirty="0">
                <a:latin typeface="Arial"/>
                <a:cs typeface="Arial"/>
              </a:rPr>
              <a:t>Veterans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and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Military</a:t>
            </a:r>
            <a:r>
              <a:rPr sz="2400" b="1" spc="-10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Families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133600" y="274320"/>
            <a:ext cx="6096000" cy="430887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3048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40"/>
              </a:spcBef>
            </a:pPr>
            <a:r>
              <a:rPr sz="2600" dirty="0"/>
              <a:t>Appendix</a:t>
            </a:r>
            <a:r>
              <a:rPr sz="2600" spc="-50" dirty="0"/>
              <a:t> </a:t>
            </a:r>
            <a:r>
              <a:rPr lang="en-US" sz="2600" spc="-50" dirty="0"/>
              <a:t>C</a:t>
            </a:r>
            <a:r>
              <a:rPr sz="2600" spc="-55" dirty="0"/>
              <a:t> </a:t>
            </a:r>
            <a:r>
              <a:rPr sz="2600" dirty="0"/>
              <a:t>–</a:t>
            </a:r>
            <a:r>
              <a:rPr sz="2600" spc="-50" dirty="0"/>
              <a:t> </a:t>
            </a:r>
            <a:r>
              <a:rPr sz="2600" dirty="0"/>
              <a:t>Letter</a:t>
            </a:r>
            <a:r>
              <a:rPr sz="2600" spc="-70" dirty="0"/>
              <a:t> </a:t>
            </a:r>
            <a:r>
              <a:rPr sz="2600" dirty="0"/>
              <a:t>of</a:t>
            </a:r>
            <a:r>
              <a:rPr sz="2600" spc="-45" dirty="0"/>
              <a:t> </a:t>
            </a:r>
            <a:r>
              <a:rPr sz="2600" spc="-10" dirty="0"/>
              <a:t>Intent</a:t>
            </a:r>
            <a:endParaRPr sz="2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685800"/>
            <a:ext cx="1812035" cy="44196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133600" y="423672"/>
            <a:ext cx="5715000" cy="460381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920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29"/>
              </a:spcBef>
            </a:pPr>
            <a:r>
              <a:rPr sz="2800" dirty="0"/>
              <a:t>Appendix</a:t>
            </a:r>
            <a:r>
              <a:rPr sz="2800" spc="-55" dirty="0"/>
              <a:t> </a:t>
            </a:r>
            <a:r>
              <a:rPr lang="en-US" sz="2800" spc="-55" dirty="0"/>
              <a:t>C</a:t>
            </a:r>
            <a:r>
              <a:rPr sz="2800" spc="-105" dirty="0"/>
              <a:t> </a:t>
            </a:r>
            <a:r>
              <a:rPr sz="2800" dirty="0"/>
              <a:t>–</a:t>
            </a:r>
            <a:r>
              <a:rPr sz="2800" spc="-110" dirty="0"/>
              <a:t> </a:t>
            </a:r>
            <a:r>
              <a:rPr sz="2800" dirty="0"/>
              <a:t>Letter</a:t>
            </a:r>
            <a:r>
              <a:rPr sz="2800" spc="-85" dirty="0"/>
              <a:t> </a:t>
            </a:r>
            <a:r>
              <a:rPr sz="2800" dirty="0"/>
              <a:t>of</a:t>
            </a:r>
            <a:r>
              <a:rPr sz="2800" spc="-105" dirty="0"/>
              <a:t> </a:t>
            </a:r>
            <a:r>
              <a:rPr sz="2800" spc="-10" dirty="0"/>
              <a:t>Intent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2086864" y="1360296"/>
            <a:ext cx="6636384" cy="4545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985" algn="just">
              <a:lnSpc>
                <a:spcPct val="100000"/>
              </a:lnSpc>
              <a:spcBef>
                <a:spcPts val="9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Describe</a:t>
            </a:r>
            <a:r>
              <a:rPr sz="2000" b="1" u="sng" spc="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how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your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program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will</a:t>
            </a:r>
            <a:r>
              <a:rPr sz="2000" b="1" u="sng" spc="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address</a:t>
            </a:r>
            <a:r>
              <a:rPr sz="2000" b="1" u="sng" spc="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2000" b="1" u="sng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following</a:t>
            </a:r>
            <a:r>
              <a:rPr sz="2000" b="1" spc="-10" dirty="0"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expectations</a:t>
            </a:r>
            <a:r>
              <a:rPr sz="2000" b="1" u="sng" spc="3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2000" b="1" u="sng" spc="3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2000" b="1" u="sng" spc="3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Governor’s</a:t>
            </a:r>
            <a:r>
              <a:rPr sz="2000" b="1" u="sng" spc="3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Commission</a:t>
            </a:r>
            <a:r>
              <a:rPr sz="2000" b="1" u="sng" spc="3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 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on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Community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Volunteer</a:t>
            </a:r>
            <a:r>
              <a:rPr sz="2000" b="1" u="sng" spc="-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Service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(600-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word</a:t>
            </a:r>
            <a:r>
              <a:rPr sz="2000" b="1" u="sng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limit):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000" dirty="0">
              <a:latin typeface="Arial"/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buFont typeface="Symbol"/>
              <a:buChar char=""/>
              <a:tabLst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18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collaborative</a:t>
            </a:r>
            <a:r>
              <a:rPr sz="2000" b="1" spc="18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approach</a:t>
            </a:r>
            <a:r>
              <a:rPr sz="2000" b="1" spc="19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18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program</a:t>
            </a:r>
            <a:r>
              <a:rPr sz="2000" b="1" spc="180" dirty="0">
                <a:latin typeface="Arial"/>
                <a:cs typeface="Arial"/>
              </a:rPr>
              <a:t>  </a:t>
            </a:r>
            <a:r>
              <a:rPr sz="2000" b="1" spc="-10" dirty="0">
                <a:latin typeface="Arial"/>
                <a:cs typeface="Arial"/>
              </a:rPr>
              <a:t>planning, </a:t>
            </a:r>
            <a:r>
              <a:rPr sz="2000" b="1" dirty="0">
                <a:latin typeface="Arial"/>
                <a:cs typeface="Arial"/>
              </a:rPr>
              <a:t>design,</a:t>
            </a:r>
            <a:r>
              <a:rPr sz="2000" b="1" spc="8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8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delivery</a:t>
            </a:r>
            <a:r>
              <a:rPr sz="2000" b="1" spc="8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(examples</a:t>
            </a:r>
            <a:r>
              <a:rPr sz="2000" b="1" spc="8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80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working</a:t>
            </a:r>
            <a:r>
              <a:rPr sz="2000" b="1" spc="85" dirty="0">
                <a:latin typeface="Arial"/>
                <a:cs typeface="Arial"/>
              </a:rPr>
              <a:t>  </a:t>
            </a:r>
            <a:r>
              <a:rPr sz="2000" b="1" spc="-20" dirty="0">
                <a:latin typeface="Arial"/>
                <a:cs typeface="Arial"/>
              </a:rPr>
              <a:t>with </a:t>
            </a:r>
            <a:r>
              <a:rPr sz="2000" b="1" dirty="0">
                <a:latin typeface="Arial"/>
                <a:cs typeface="Arial"/>
              </a:rPr>
              <a:t>other</a:t>
            </a:r>
            <a:r>
              <a:rPr sz="2000" b="1" spc="-11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organizations/partners):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  <a:buFont typeface="Symbol"/>
              <a:buChar char=""/>
            </a:pPr>
            <a:endParaRPr sz="2000" dirty="0">
              <a:latin typeface="Arial"/>
              <a:cs typeface="Arial"/>
            </a:endParaRPr>
          </a:p>
          <a:p>
            <a:pPr marL="355600" marR="10160" indent="-342900" algn="just">
              <a:lnSpc>
                <a:spcPct val="100000"/>
              </a:lnSpc>
              <a:buFont typeface="Symbol"/>
              <a:buChar char=""/>
              <a:tabLst>
                <a:tab pos="355600" algn="l"/>
              </a:tabLst>
            </a:pPr>
            <a:r>
              <a:rPr sz="2000" b="1" dirty="0">
                <a:latin typeface="Arial"/>
                <a:cs typeface="Arial"/>
              </a:rPr>
              <a:t>Demonstrated</a:t>
            </a:r>
            <a:r>
              <a:rPr sz="2000" b="1" spc="1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ability</a:t>
            </a:r>
            <a:r>
              <a:rPr sz="2000" b="1" spc="1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1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successfully</a:t>
            </a:r>
            <a:r>
              <a:rPr sz="2000" b="1" spc="1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administer</a:t>
            </a:r>
            <a:r>
              <a:rPr sz="2000" b="1" spc="13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an </a:t>
            </a:r>
            <a:r>
              <a:rPr sz="2000" b="1" dirty="0">
                <a:latin typeface="Arial"/>
                <a:cs typeface="Arial"/>
              </a:rPr>
              <a:t>AmeriCorps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other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federal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grant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dirty="0">
                <a:latin typeface="Arial"/>
                <a:cs typeface="Arial"/>
              </a:rPr>
              <a:t>(examples</a:t>
            </a:r>
            <a:r>
              <a:rPr sz="2000" b="1" spc="55" dirty="0">
                <a:latin typeface="Arial"/>
                <a:cs typeface="Arial"/>
              </a:rPr>
              <a:t>  </a:t>
            </a:r>
            <a:r>
              <a:rPr sz="2000" b="1" spc="-25" dirty="0">
                <a:latin typeface="Arial"/>
                <a:cs typeface="Arial"/>
              </a:rPr>
              <a:t>of </a:t>
            </a:r>
            <a:r>
              <a:rPr sz="2000" b="1" dirty="0">
                <a:latin typeface="Arial"/>
                <a:cs typeface="Arial"/>
              </a:rPr>
              <a:t>projects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or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grants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managed):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2000" dirty="0">
              <a:latin typeface="Arial"/>
              <a:cs typeface="Arial"/>
            </a:endParaRPr>
          </a:p>
          <a:p>
            <a:pPr marL="299720" marR="6350" indent="-287655" algn="just">
              <a:lnSpc>
                <a:spcPct val="100000"/>
              </a:lnSpc>
              <a:buFont typeface="Arial"/>
              <a:buChar char="•"/>
              <a:tabLst>
                <a:tab pos="299720" algn="l"/>
                <a:tab pos="367030" algn="l"/>
              </a:tabLst>
            </a:pPr>
            <a:r>
              <a:rPr sz="1800" dirty="0">
                <a:latin typeface="Arial"/>
                <a:cs typeface="Arial"/>
              </a:rPr>
              <a:t>	</a:t>
            </a:r>
            <a:r>
              <a:rPr sz="1800" b="1" dirty="0">
                <a:latin typeface="Arial"/>
                <a:cs typeface="Arial"/>
              </a:rPr>
              <a:t>Addressing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underserved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or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areas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of extreme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poverty </a:t>
            </a:r>
            <a:r>
              <a:rPr sz="1800" b="1" spc="-20" dirty="0">
                <a:latin typeface="Arial"/>
                <a:cs typeface="Arial"/>
              </a:rPr>
              <a:t>that </a:t>
            </a:r>
            <a:r>
              <a:rPr sz="1800" b="1" dirty="0">
                <a:latin typeface="Arial"/>
                <a:cs typeface="Arial"/>
              </a:rPr>
              <a:t>are</a:t>
            </a:r>
            <a:r>
              <a:rPr sz="1800" b="1" spc="335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not</a:t>
            </a:r>
            <a:r>
              <a:rPr sz="1800" b="1" spc="33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currently</a:t>
            </a:r>
            <a:r>
              <a:rPr sz="1800" b="1" spc="33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served</a:t>
            </a:r>
            <a:r>
              <a:rPr sz="1800" b="1" spc="330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by</a:t>
            </a:r>
            <a:r>
              <a:rPr sz="1800" b="1" spc="335" dirty="0">
                <a:latin typeface="Arial"/>
                <a:cs typeface="Arial"/>
              </a:rPr>
              <a:t>  </a:t>
            </a:r>
            <a:r>
              <a:rPr sz="1800" b="1" dirty="0">
                <a:latin typeface="Arial"/>
                <a:cs typeface="Arial"/>
              </a:rPr>
              <a:t>AmeriCorps</a:t>
            </a:r>
            <a:r>
              <a:rPr sz="1800" b="1" spc="330" dirty="0">
                <a:latin typeface="Arial"/>
                <a:cs typeface="Arial"/>
              </a:rPr>
              <a:t>  </a:t>
            </a:r>
            <a:r>
              <a:rPr sz="1800" b="1" spc="-10" dirty="0">
                <a:latin typeface="Arial"/>
                <a:cs typeface="Arial"/>
              </a:rPr>
              <a:t>programs </a:t>
            </a:r>
            <a:r>
              <a:rPr sz="1800" b="1" dirty="0">
                <a:latin typeface="Arial"/>
                <a:cs typeface="Arial"/>
              </a:rPr>
              <a:t>(geographic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and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demographic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references):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3600" y="394715"/>
            <a:ext cx="5715000" cy="45910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794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20"/>
              </a:spcBef>
            </a:pPr>
            <a:r>
              <a:rPr sz="2800" dirty="0"/>
              <a:t>Appendix</a:t>
            </a:r>
            <a:r>
              <a:rPr sz="2800" spc="-55" dirty="0"/>
              <a:t> </a:t>
            </a:r>
            <a:r>
              <a:rPr lang="en-US" sz="2800" spc="-55" dirty="0"/>
              <a:t>C</a:t>
            </a:r>
            <a:r>
              <a:rPr sz="2800" spc="-105" dirty="0"/>
              <a:t> </a:t>
            </a:r>
            <a:r>
              <a:rPr sz="2800" dirty="0"/>
              <a:t>–</a:t>
            </a:r>
            <a:r>
              <a:rPr sz="2800" spc="-110" dirty="0"/>
              <a:t> </a:t>
            </a:r>
            <a:r>
              <a:rPr sz="2800" dirty="0"/>
              <a:t>Letter</a:t>
            </a:r>
            <a:r>
              <a:rPr sz="2800" spc="-85" dirty="0"/>
              <a:t> </a:t>
            </a:r>
            <a:r>
              <a:rPr sz="2800" dirty="0"/>
              <a:t>of</a:t>
            </a:r>
            <a:r>
              <a:rPr sz="2800" spc="-105" dirty="0"/>
              <a:t> </a:t>
            </a:r>
            <a:r>
              <a:rPr sz="2800" spc="-10" dirty="0"/>
              <a:t>Intent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688594" y="1619326"/>
            <a:ext cx="80232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AMERICORPS</a:t>
            </a:r>
            <a:r>
              <a:rPr sz="2000" b="1" u="sng" spc="-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MEMBERS: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How</a:t>
            </a:r>
            <a:r>
              <a:rPr sz="2000" b="1" u="sng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many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members</a:t>
            </a:r>
            <a:r>
              <a:rPr sz="2000" b="1" u="sng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(and</a:t>
            </a:r>
            <a:r>
              <a:rPr sz="2000" b="1" u="sng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what</a:t>
            </a:r>
            <a:r>
              <a:rPr sz="2000" b="1" u="sng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terms</a:t>
            </a:r>
            <a:r>
              <a:rPr sz="20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606" y="1924836"/>
            <a:ext cx="664845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service)</a:t>
            </a:r>
            <a:r>
              <a:rPr sz="2000" b="1" u="sng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will</a:t>
            </a:r>
            <a:r>
              <a:rPr sz="2000" b="1" u="sng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</a:t>
            </a:r>
            <a:r>
              <a:rPr sz="2000" b="1" u="sng" spc="-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recruited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under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sz="2000" b="1" u="sng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proposed</a:t>
            </a:r>
            <a:r>
              <a:rPr sz="2000" b="1" u="sng" spc="-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program?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40168" y="1972055"/>
            <a:ext cx="817244" cy="3048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2145"/>
              </a:lnSpc>
            </a:pPr>
            <a:r>
              <a:rPr sz="2000" b="1" spc="-10" dirty="0">
                <a:latin typeface="Arial"/>
                <a:cs typeface="Arial"/>
              </a:rPr>
              <a:t>*Note: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1040" y="2276855"/>
            <a:ext cx="8014970" cy="304800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45"/>
              </a:lnSpc>
            </a:pPr>
            <a:r>
              <a:rPr sz="2000" b="1" dirty="0">
                <a:latin typeface="Arial"/>
                <a:cs typeface="Arial"/>
              </a:rPr>
              <a:t>Planning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grants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are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not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required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fill</a:t>
            </a:r>
            <a:r>
              <a:rPr sz="2000" b="1" spc="-1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out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this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portion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as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they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will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1040" y="2581655"/>
            <a:ext cx="2327910" cy="2838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145"/>
              </a:lnSpc>
            </a:pPr>
            <a:r>
              <a:rPr sz="2000" b="1" dirty="0">
                <a:latin typeface="Arial"/>
                <a:cs typeface="Arial"/>
              </a:rPr>
              <a:t>not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have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members.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594" y="3143707"/>
            <a:ext cx="3272154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78485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20" dirty="0">
                <a:latin typeface="Arial"/>
                <a:cs typeface="Arial"/>
              </a:rPr>
              <a:t>Full-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(1700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hours)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346828" y="3143707"/>
            <a:ext cx="4559300" cy="939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78485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dirty="0">
                <a:latin typeface="Arial"/>
                <a:cs typeface="Arial"/>
              </a:rPr>
              <a:t>Reduced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20" dirty="0">
                <a:latin typeface="Arial"/>
                <a:cs typeface="Arial"/>
              </a:rPr>
              <a:t>Full-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(1200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hours)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578485" algn="l"/>
                <a:tab pos="1805939" algn="l"/>
                <a:tab pos="3101975" algn="l"/>
                <a:tab pos="3764915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10" dirty="0">
                <a:latin typeface="Arial"/>
                <a:cs typeface="Arial"/>
              </a:rPr>
              <a:t>Reduced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-10" dirty="0">
                <a:latin typeface="Arial"/>
                <a:cs typeface="Arial"/>
              </a:rPr>
              <a:t>Half–time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-20" dirty="0">
                <a:latin typeface="Arial"/>
                <a:cs typeface="Arial"/>
              </a:rPr>
              <a:t>(675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spc="-10" dirty="0">
                <a:latin typeface="Arial"/>
                <a:cs typeface="Arial"/>
              </a:rPr>
              <a:t>hours)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8594" y="3753230"/>
            <a:ext cx="309054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78485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25" dirty="0">
                <a:latin typeface="Arial"/>
                <a:cs typeface="Arial"/>
              </a:rPr>
              <a:t>Half-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(900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hours)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8594" y="4667961"/>
            <a:ext cx="7376159" cy="952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78485" algn="l"/>
                <a:tab pos="3669665" algn="l"/>
                <a:tab pos="4236720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25" dirty="0">
                <a:latin typeface="Arial"/>
                <a:cs typeface="Arial"/>
              </a:rPr>
              <a:t>Quarter-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(450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hours)</a:t>
            </a:r>
            <a:r>
              <a:rPr sz="2000" b="1" dirty="0">
                <a:latin typeface="Arial"/>
                <a:cs typeface="Arial"/>
              </a:rPr>
              <a:t>	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25" dirty="0">
                <a:latin typeface="Arial"/>
                <a:cs typeface="Arial"/>
              </a:rPr>
              <a:t>Minimum-</a:t>
            </a:r>
            <a:r>
              <a:rPr sz="2000" b="1" dirty="0">
                <a:latin typeface="Arial"/>
                <a:cs typeface="Arial"/>
              </a:rPr>
              <a:t>time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(300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hours)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000" dirty="0">
              <a:latin typeface="Arial"/>
              <a:cs typeface="Arial"/>
            </a:endParaRPr>
          </a:p>
          <a:p>
            <a:pPr marL="349885" algn="ctr">
              <a:lnSpc>
                <a:spcPct val="100000"/>
              </a:lnSpc>
              <a:tabLst>
                <a:tab pos="773430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	</a:t>
            </a:r>
            <a:r>
              <a:rPr sz="2000" b="1" spc="-30" dirty="0">
                <a:latin typeface="Arial"/>
                <a:cs typeface="Arial"/>
              </a:rPr>
              <a:t>Total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members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pc="-30" dirty="0"/>
              <a:t>Transmittal</a:t>
            </a:r>
            <a:r>
              <a:rPr spc="-70" dirty="0"/>
              <a:t> </a:t>
            </a:r>
            <a:r>
              <a:rPr spc="-10" dirty="0"/>
              <a:t>Letter</a:t>
            </a: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pc="-10" dirty="0"/>
              <a:t>Attachment</a:t>
            </a:r>
            <a:r>
              <a:rPr spc="-95" dirty="0"/>
              <a:t> </a:t>
            </a:r>
            <a:r>
              <a:rPr dirty="0"/>
              <a:t>2</a:t>
            </a:r>
            <a:r>
              <a:rPr spc="-5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spc="-40" dirty="0"/>
              <a:t>Non-</a:t>
            </a:r>
            <a:r>
              <a:rPr dirty="0"/>
              <a:t>Collusion</a:t>
            </a:r>
            <a:r>
              <a:rPr spc="-60" dirty="0"/>
              <a:t> </a:t>
            </a:r>
            <a:r>
              <a:rPr spc="-10" dirty="0"/>
              <a:t>Statement</a:t>
            </a: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pc="-10" dirty="0"/>
              <a:t>Attachment</a:t>
            </a:r>
            <a:r>
              <a:rPr spc="-105" dirty="0"/>
              <a:t> </a:t>
            </a:r>
            <a:r>
              <a:rPr dirty="0"/>
              <a:t>3</a:t>
            </a:r>
            <a:r>
              <a:rPr spc="-85" dirty="0"/>
              <a:t> </a:t>
            </a:r>
            <a:r>
              <a:rPr dirty="0"/>
              <a:t>–</a:t>
            </a:r>
            <a:r>
              <a:rPr spc="-60" dirty="0"/>
              <a:t> </a:t>
            </a:r>
            <a:r>
              <a:rPr spc="-10" dirty="0"/>
              <a:t>Exception</a:t>
            </a:r>
            <a:r>
              <a:rPr spc="-80" dirty="0"/>
              <a:t> </a:t>
            </a:r>
            <a:r>
              <a:rPr spc="-20" dirty="0"/>
              <a:t>Form</a:t>
            </a: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pc="-10" dirty="0"/>
              <a:t>Attachment</a:t>
            </a:r>
            <a:r>
              <a:rPr spc="-95" dirty="0"/>
              <a:t> </a:t>
            </a:r>
            <a:r>
              <a:rPr dirty="0"/>
              <a:t>4</a:t>
            </a:r>
            <a:r>
              <a:rPr spc="-55" dirty="0"/>
              <a:t> </a:t>
            </a:r>
            <a:r>
              <a:rPr dirty="0"/>
              <a:t>–</a:t>
            </a:r>
            <a:r>
              <a:rPr spc="-45" dirty="0"/>
              <a:t> </a:t>
            </a:r>
            <a:r>
              <a:rPr spc="-20" dirty="0"/>
              <a:t>Confidential</a:t>
            </a:r>
            <a:r>
              <a:rPr spc="-45" dirty="0"/>
              <a:t> </a:t>
            </a:r>
            <a:r>
              <a:rPr spc="-10" dirty="0"/>
              <a:t>Information</a:t>
            </a:r>
            <a:r>
              <a:rPr spc="-80" dirty="0"/>
              <a:t> </a:t>
            </a:r>
            <a:r>
              <a:rPr spc="-20" dirty="0"/>
              <a:t>Form</a:t>
            </a:r>
          </a:p>
          <a:p>
            <a:pPr marL="354330" indent="-341630">
              <a:lnSpc>
                <a:spcPct val="100000"/>
              </a:lnSpc>
              <a:spcBef>
                <a:spcPts val="2900"/>
              </a:spcBef>
              <a:buFont typeface="Wingdings"/>
              <a:buChar char=""/>
              <a:tabLst>
                <a:tab pos="354330" algn="l"/>
              </a:tabLst>
            </a:pPr>
            <a:r>
              <a:rPr spc="-10" dirty="0"/>
              <a:t>Attachment</a:t>
            </a:r>
            <a:r>
              <a:rPr spc="-110" dirty="0"/>
              <a:t> </a:t>
            </a:r>
            <a:r>
              <a:rPr dirty="0"/>
              <a:t>5</a:t>
            </a:r>
            <a:r>
              <a:rPr spc="-85" dirty="0"/>
              <a:t> </a:t>
            </a:r>
            <a:r>
              <a:rPr dirty="0"/>
              <a:t>–</a:t>
            </a:r>
            <a:r>
              <a:rPr spc="-65" dirty="0"/>
              <a:t> </a:t>
            </a:r>
            <a:r>
              <a:rPr dirty="0"/>
              <a:t>Business</a:t>
            </a:r>
            <a:r>
              <a:rPr spc="-70" dirty="0"/>
              <a:t> </a:t>
            </a:r>
            <a:r>
              <a:rPr spc="-10" dirty="0"/>
              <a:t>References</a:t>
            </a:r>
          </a:p>
          <a:p>
            <a:pPr marL="354330" indent="-341630">
              <a:lnSpc>
                <a:spcPct val="100000"/>
              </a:lnSpc>
              <a:spcBef>
                <a:spcPts val="2070"/>
              </a:spcBef>
              <a:buFont typeface="Wingdings"/>
              <a:buChar char=""/>
              <a:tabLst>
                <a:tab pos="354330" algn="l"/>
              </a:tabLst>
            </a:pPr>
            <a:r>
              <a:rPr spc="-10" dirty="0"/>
              <a:t>Appendix</a:t>
            </a:r>
            <a:r>
              <a:rPr spc="-85" dirty="0"/>
              <a:t> </a:t>
            </a:r>
            <a:r>
              <a:rPr lang="en-US" spc="-85" dirty="0"/>
              <a:t>C</a:t>
            </a:r>
            <a:r>
              <a:rPr spc="-85" dirty="0"/>
              <a:t> </a:t>
            </a:r>
            <a:r>
              <a:rPr dirty="0"/>
              <a:t>–</a:t>
            </a:r>
            <a:r>
              <a:rPr spc="-90" dirty="0"/>
              <a:t> </a:t>
            </a:r>
            <a:r>
              <a:rPr dirty="0"/>
              <a:t>Letter</a:t>
            </a:r>
            <a:r>
              <a:rPr spc="-60" dirty="0"/>
              <a:t> </a:t>
            </a:r>
            <a:r>
              <a:rPr dirty="0"/>
              <a:t>of</a:t>
            </a:r>
            <a:r>
              <a:rPr spc="-70" dirty="0"/>
              <a:t> </a:t>
            </a:r>
            <a:r>
              <a:rPr spc="-10" dirty="0"/>
              <a:t>Intent</a:t>
            </a:r>
          </a:p>
          <a:p>
            <a:pPr marL="12700">
              <a:lnSpc>
                <a:spcPct val="100000"/>
              </a:lnSpc>
              <a:spcBef>
                <a:spcPts val="2880"/>
              </a:spcBef>
            </a:pPr>
            <a:r>
              <a:rPr spc="-10" dirty="0"/>
              <a:t>Appendix</a:t>
            </a:r>
            <a:r>
              <a:rPr spc="-50" dirty="0"/>
              <a:t> </a:t>
            </a:r>
            <a:r>
              <a:rPr lang="en-US" spc="-50" dirty="0"/>
              <a:t>D</a:t>
            </a:r>
            <a:r>
              <a:rPr spc="-55" dirty="0"/>
              <a:t> </a:t>
            </a:r>
            <a:r>
              <a:rPr dirty="0"/>
              <a:t>–</a:t>
            </a:r>
            <a:r>
              <a:rPr spc="-50" dirty="0"/>
              <a:t> </a:t>
            </a:r>
            <a:r>
              <a:rPr spc="-20" dirty="0"/>
              <a:t>Readiness</a:t>
            </a:r>
            <a:r>
              <a:rPr spc="-40" dirty="0"/>
              <a:t> </a:t>
            </a:r>
            <a:r>
              <a:rPr spc="-30" dirty="0"/>
              <a:t>Self-</a:t>
            </a:r>
            <a:r>
              <a:rPr spc="-10" dirty="0"/>
              <a:t>Assessment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2400" y="262127"/>
            <a:ext cx="2031491" cy="49529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31998" y="6465442"/>
            <a:ext cx="5969000" cy="156210"/>
            <a:chOff x="2531998" y="6465442"/>
            <a:chExt cx="5969000" cy="156210"/>
          </a:xfrm>
        </p:grpSpPr>
        <p:sp>
          <p:nvSpPr>
            <p:cNvPr id="4" name="object 4"/>
            <p:cNvSpPr/>
            <p:nvPr/>
          </p:nvSpPr>
          <p:spPr>
            <a:xfrm>
              <a:off x="2544317" y="6477761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09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44698" y="6478142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09">
                  <a:moveTo>
                    <a:pt x="0" y="130683"/>
                  </a:moveTo>
                  <a:lnTo>
                    <a:pt x="5943600" y="130683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0683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65732" y="262127"/>
            <a:ext cx="6955790" cy="427681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730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15"/>
              </a:spcBef>
            </a:pPr>
            <a:r>
              <a:rPr sz="2600" dirty="0"/>
              <a:t>Appendix</a:t>
            </a:r>
            <a:r>
              <a:rPr sz="2600" spc="-85" dirty="0"/>
              <a:t> </a:t>
            </a:r>
            <a:r>
              <a:rPr lang="en-US" sz="2600" spc="-85" dirty="0"/>
              <a:t>D</a:t>
            </a:r>
            <a:r>
              <a:rPr sz="2600" spc="-75" dirty="0"/>
              <a:t> </a:t>
            </a:r>
            <a:r>
              <a:rPr sz="2600" dirty="0"/>
              <a:t>–</a:t>
            </a:r>
            <a:r>
              <a:rPr sz="2600" spc="-75" dirty="0"/>
              <a:t> </a:t>
            </a:r>
            <a:r>
              <a:rPr sz="2600" dirty="0"/>
              <a:t>Readiness</a:t>
            </a:r>
            <a:r>
              <a:rPr sz="2600" spc="-75" dirty="0"/>
              <a:t> </a:t>
            </a:r>
            <a:r>
              <a:rPr sz="2600" spc="-20" dirty="0"/>
              <a:t>Self-</a:t>
            </a:r>
            <a:r>
              <a:rPr sz="2600" spc="-10" dirty="0"/>
              <a:t>Assessment</a:t>
            </a:r>
            <a:endParaRPr sz="2600" dirty="0"/>
          </a:p>
        </p:txBody>
      </p:sp>
      <p:sp>
        <p:nvSpPr>
          <p:cNvPr id="7" name="object 7"/>
          <p:cNvSpPr txBox="1"/>
          <p:nvPr/>
        </p:nvSpPr>
        <p:spPr>
          <a:xfrm>
            <a:off x="2322955" y="1206626"/>
            <a:ext cx="6309995" cy="52552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387475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latin typeface="Arial"/>
                <a:cs typeface="Arial"/>
              </a:rPr>
              <a:t>Is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My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Organization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Ready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13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Apply</a:t>
            </a:r>
            <a:r>
              <a:rPr sz="2000" b="1" spc="-4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for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an </a:t>
            </a:r>
            <a:r>
              <a:rPr sz="2000" b="1" spc="-10" dirty="0">
                <a:latin typeface="Arial"/>
                <a:cs typeface="Arial"/>
              </a:rPr>
              <a:t>AmeriCorps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Grant?</a:t>
            </a:r>
            <a:endParaRPr sz="20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000"/>
              </a:spcBef>
            </a:pPr>
            <a:r>
              <a:rPr sz="2100" dirty="0">
                <a:latin typeface="Arial"/>
                <a:cs typeface="Arial"/>
              </a:rPr>
              <a:t>This</a:t>
            </a:r>
            <a:r>
              <a:rPr sz="2100" spc="-60" dirty="0">
                <a:latin typeface="Arial"/>
                <a:cs typeface="Arial"/>
              </a:rPr>
              <a:t> </a:t>
            </a:r>
            <a:r>
              <a:rPr sz="2100" spc="-15" dirty="0">
                <a:latin typeface="Arial"/>
                <a:cs typeface="Arial"/>
              </a:rPr>
              <a:t>Readiness</a:t>
            </a:r>
            <a:r>
              <a:rPr sz="2100" spc="-1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Assessment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asks</a:t>
            </a:r>
            <a:r>
              <a:rPr sz="2100" spc="-3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simple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questions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to </a:t>
            </a:r>
            <a:r>
              <a:rPr sz="2100" dirty="0">
                <a:latin typeface="Arial"/>
                <a:cs typeface="Arial"/>
              </a:rPr>
              <a:t>help</a:t>
            </a:r>
            <a:r>
              <a:rPr sz="2100" spc="-8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you</a:t>
            </a:r>
            <a:r>
              <a:rPr sz="2100" spc="-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determine</a:t>
            </a:r>
            <a:r>
              <a:rPr sz="2100" spc="-9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whether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your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organization</a:t>
            </a:r>
            <a:r>
              <a:rPr sz="2100" spc="-95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is </a:t>
            </a:r>
            <a:r>
              <a:rPr sz="2100" dirty="0">
                <a:latin typeface="Arial"/>
                <a:cs typeface="Arial"/>
              </a:rPr>
              <a:t>poised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to</a:t>
            </a:r>
            <a:r>
              <a:rPr sz="2100" spc="-4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successfully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apply</a:t>
            </a:r>
            <a:r>
              <a:rPr sz="2100" spc="-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for</a:t>
            </a:r>
            <a:r>
              <a:rPr sz="2100" spc="-3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and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implement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an </a:t>
            </a:r>
            <a:r>
              <a:rPr sz="2100" dirty="0">
                <a:latin typeface="Arial"/>
                <a:cs typeface="Arial"/>
              </a:rPr>
              <a:t>AmeriCorps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grant.</a:t>
            </a:r>
            <a:r>
              <a:rPr sz="2100" spc="-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Read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each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question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carefully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and </a:t>
            </a:r>
            <a:r>
              <a:rPr sz="2100" dirty="0">
                <a:latin typeface="Arial"/>
                <a:cs typeface="Arial"/>
              </a:rPr>
              <a:t>answer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spc="-20" dirty="0">
                <a:latin typeface="Arial"/>
                <a:cs typeface="Arial"/>
              </a:rPr>
              <a:t>honestly.</a:t>
            </a:r>
            <a:r>
              <a:rPr sz="2100" spc="-9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This</a:t>
            </a:r>
            <a:r>
              <a:rPr sz="2100" spc="-3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assessment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is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</a:t>
            </a:r>
            <a:r>
              <a:rPr sz="2100" spc="-4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tool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to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spc="-20" dirty="0">
                <a:latin typeface="Arial"/>
                <a:cs typeface="Arial"/>
              </a:rPr>
              <a:t>help </a:t>
            </a:r>
            <a:r>
              <a:rPr sz="2100" dirty="0">
                <a:latin typeface="Arial"/>
                <a:cs typeface="Arial"/>
              </a:rPr>
              <a:t>you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plan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for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the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implementation</a:t>
            </a:r>
            <a:r>
              <a:rPr sz="2100" spc="-9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and</a:t>
            </a:r>
            <a:r>
              <a:rPr sz="2100" spc="-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administration</a:t>
            </a:r>
            <a:r>
              <a:rPr sz="2100" spc="-100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of </a:t>
            </a:r>
            <a:r>
              <a:rPr sz="2100" dirty="0">
                <a:latin typeface="Arial"/>
                <a:cs typeface="Arial"/>
              </a:rPr>
              <a:t>an</a:t>
            </a:r>
            <a:r>
              <a:rPr sz="2100" spc="-16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AmeriCorps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spc="-20" dirty="0">
                <a:latin typeface="Arial"/>
                <a:cs typeface="Arial"/>
              </a:rPr>
              <a:t>grant-</a:t>
            </a:r>
            <a:r>
              <a:rPr sz="2100" dirty="0">
                <a:latin typeface="Arial"/>
                <a:cs typeface="Arial"/>
              </a:rPr>
              <a:t>funded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program.</a:t>
            </a:r>
            <a:endParaRPr sz="2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2100" dirty="0">
              <a:latin typeface="Arial"/>
              <a:cs typeface="Arial"/>
            </a:endParaRPr>
          </a:p>
          <a:p>
            <a:pPr marL="12700" marR="198755">
              <a:lnSpc>
                <a:spcPct val="100000"/>
              </a:lnSpc>
              <a:spcBef>
                <a:spcPts val="5"/>
              </a:spcBef>
              <a:tabLst>
                <a:tab pos="2155190" algn="l"/>
              </a:tabLst>
            </a:pPr>
            <a:r>
              <a:rPr sz="2100" dirty="0">
                <a:latin typeface="Arial"/>
                <a:cs typeface="Arial"/>
              </a:rPr>
              <a:t>Completion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of</a:t>
            </a:r>
            <a:r>
              <a:rPr sz="2100" spc="-6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the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assessment</a:t>
            </a:r>
            <a:r>
              <a:rPr sz="2100" spc="-8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does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not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guarantee </a:t>
            </a:r>
            <a:r>
              <a:rPr sz="2100" dirty="0">
                <a:latin typeface="Arial"/>
                <a:cs typeface="Arial"/>
              </a:rPr>
              <a:t>AmeriCorps</a:t>
            </a:r>
            <a:r>
              <a:rPr sz="2100" spc="-9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funding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through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GCCVS</a:t>
            </a:r>
            <a:r>
              <a:rPr sz="2100" spc="-7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or</a:t>
            </a:r>
            <a:r>
              <a:rPr sz="2100" spc="-14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AmeriCorps </a:t>
            </a:r>
            <a:r>
              <a:rPr sz="2100" dirty="0">
                <a:latin typeface="Arial"/>
                <a:cs typeface="Arial"/>
              </a:rPr>
              <a:t>State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&amp;</a:t>
            </a:r>
            <a:r>
              <a:rPr sz="2100" spc="-10" dirty="0">
                <a:latin typeface="Arial"/>
                <a:cs typeface="Arial"/>
              </a:rPr>
              <a:t> National.</a:t>
            </a:r>
            <a:r>
              <a:rPr sz="2100" dirty="0">
                <a:latin typeface="Arial"/>
                <a:cs typeface="Arial"/>
              </a:rPr>
              <a:t>	The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Readiness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spc="-25" dirty="0">
                <a:latin typeface="Arial"/>
                <a:cs typeface="Arial"/>
              </a:rPr>
              <a:t>Self-</a:t>
            </a:r>
            <a:r>
              <a:rPr sz="2100" spc="-10" dirty="0">
                <a:latin typeface="Arial"/>
                <a:cs typeface="Arial"/>
              </a:rPr>
              <a:t>Assessment </a:t>
            </a:r>
            <a:r>
              <a:rPr sz="2100" dirty="0">
                <a:latin typeface="Arial"/>
                <a:cs typeface="Arial"/>
              </a:rPr>
              <a:t>will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be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used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by</a:t>
            </a:r>
            <a:r>
              <a:rPr sz="2100" spc="-2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GCCVS</a:t>
            </a:r>
            <a:r>
              <a:rPr sz="2100" spc="-1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to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determine</a:t>
            </a:r>
            <a:r>
              <a:rPr sz="2100" spc="-3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if</a:t>
            </a:r>
            <a:r>
              <a:rPr sz="2100" spc="-25" dirty="0">
                <a:latin typeface="Arial"/>
                <a:cs typeface="Arial"/>
              </a:rPr>
              <a:t> the </a:t>
            </a:r>
            <a:r>
              <a:rPr sz="2100" dirty="0">
                <a:latin typeface="Arial"/>
                <a:cs typeface="Arial"/>
              </a:rPr>
              <a:t>organization</a:t>
            </a:r>
            <a:r>
              <a:rPr sz="2100" spc="-9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is</a:t>
            </a:r>
            <a:r>
              <a:rPr sz="2100" spc="-5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financially</a:t>
            </a:r>
            <a:r>
              <a:rPr sz="2100" spc="-7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ready</a:t>
            </a:r>
            <a:r>
              <a:rPr sz="2100" spc="-50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for</a:t>
            </a:r>
            <a:r>
              <a:rPr sz="2100" spc="-25" dirty="0">
                <a:latin typeface="Arial"/>
                <a:cs typeface="Arial"/>
              </a:rPr>
              <a:t> </a:t>
            </a:r>
            <a:r>
              <a:rPr sz="2100" dirty="0">
                <a:latin typeface="Arial"/>
                <a:cs typeface="Arial"/>
              </a:rPr>
              <a:t>an</a:t>
            </a:r>
            <a:r>
              <a:rPr sz="2100" spc="-145" dirty="0">
                <a:latin typeface="Arial"/>
                <a:cs typeface="Arial"/>
              </a:rPr>
              <a:t> </a:t>
            </a:r>
            <a:r>
              <a:rPr sz="2100" spc="-10" dirty="0">
                <a:latin typeface="Arial"/>
                <a:cs typeface="Arial"/>
              </a:rPr>
              <a:t>AmeriCorps Grant.</a:t>
            </a:r>
            <a:endParaRPr sz="2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60448" y="1066544"/>
            <a:ext cx="5549900" cy="4764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5" dirty="0">
                <a:latin typeface="Calibri"/>
                <a:cs typeface="Calibri"/>
              </a:rPr>
              <a:t>Transmittal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Letter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Non-</a:t>
            </a:r>
            <a:r>
              <a:rPr sz="2100" dirty="0">
                <a:latin typeface="Calibri"/>
                <a:cs typeface="Calibri"/>
              </a:rPr>
              <a:t>Collusion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Statement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3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Exception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4"/>
              </a:spcBef>
              <a:buFont typeface="Wingdings"/>
              <a:buChar char=""/>
            </a:pP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9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4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Confidential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Information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5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Business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References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lang="en-US" sz="2100" spc="-80" dirty="0">
                <a:latin typeface="Calibri"/>
                <a:cs typeface="Calibri"/>
              </a:rPr>
              <a:t>C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Letter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182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lang="en-US" sz="2100" spc="-75" dirty="0">
                <a:latin typeface="Calibri"/>
                <a:cs typeface="Calibri"/>
              </a:rPr>
              <a:t>D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Readiness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Self-</a:t>
            </a:r>
            <a:r>
              <a:rPr sz="2100" spc="-10" dirty="0">
                <a:latin typeface="Calibri"/>
                <a:cs typeface="Calibri"/>
              </a:rPr>
              <a:t>Assessment</a:t>
            </a:r>
            <a:endParaRPr sz="2100" dirty="0">
              <a:latin typeface="Calibri"/>
              <a:cs typeface="Calibri"/>
            </a:endParaRPr>
          </a:p>
          <a:p>
            <a:pPr marL="73660">
              <a:lnSpc>
                <a:spcPct val="100000"/>
              </a:lnSpc>
              <a:spcBef>
                <a:spcPts val="2520"/>
              </a:spcBef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lang="en-US" sz="2100" spc="-65" dirty="0">
                <a:latin typeface="Calibri"/>
                <a:cs typeface="Calibri"/>
              </a:rPr>
              <a:t>E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Verification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SAM.GOV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Registration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95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79" y="1371600"/>
            <a:ext cx="1624583" cy="39623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7239000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2800" spc="-35" dirty="0"/>
              <a:t>INFORMATION</a:t>
            </a:r>
            <a:r>
              <a:rPr sz="2800" spc="-110" dirty="0"/>
              <a:t> </a:t>
            </a:r>
            <a:r>
              <a:rPr sz="2800" spc="-10" dirty="0"/>
              <a:t>SESSION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2214599" y="2220847"/>
            <a:ext cx="579501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73660" algn="just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This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information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session</a:t>
            </a:r>
            <a:r>
              <a:rPr sz="2400" b="1" spc="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will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explain</a:t>
            </a:r>
            <a:r>
              <a:rPr sz="2400" b="1" spc="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5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RFP </a:t>
            </a:r>
            <a:r>
              <a:rPr sz="2400" b="1" dirty="0">
                <a:latin typeface="Calibri"/>
                <a:cs typeface="Calibri"/>
              </a:rPr>
              <a:t>boilerplate,</a:t>
            </a:r>
            <a:r>
              <a:rPr sz="2400" b="1" spc="1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1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RFP</a:t>
            </a:r>
            <a:r>
              <a:rPr sz="2400" b="1" spc="1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process</a:t>
            </a:r>
            <a:r>
              <a:rPr sz="2400" b="1" spc="114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1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address</a:t>
            </a:r>
            <a:r>
              <a:rPr sz="2400" b="1" spc="114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any </a:t>
            </a:r>
            <a:r>
              <a:rPr sz="2400" b="1" dirty="0">
                <a:latin typeface="Calibri"/>
                <a:cs typeface="Calibri"/>
              </a:rPr>
              <a:t>questions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or</a:t>
            </a:r>
            <a:r>
              <a:rPr sz="2400" b="1" spc="-114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concerns</a:t>
            </a:r>
            <a:r>
              <a:rPr sz="2400" b="1" spc="-12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from</a:t>
            </a:r>
            <a:r>
              <a:rPr sz="2400" b="1" spc="-114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potential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bidders.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7696200" cy="398826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9209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29"/>
              </a:spcBef>
            </a:pPr>
            <a:r>
              <a:rPr sz="2400" dirty="0"/>
              <a:t>Appendix</a:t>
            </a:r>
            <a:r>
              <a:rPr sz="2400" spc="-60" dirty="0"/>
              <a:t> </a:t>
            </a:r>
            <a:r>
              <a:rPr lang="en-US" sz="2400" spc="-60" dirty="0"/>
              <a:t>E</a:t>
            </a:r>
            <a:r>
              <a:rPr sz="2400" spc="-50" dirty="0"/>
              <a:t> </a:t>
            </a:r>
            <a:r>
              <a:rPr sz="2400" dirty="0"/>
              <a:t>–</a:t>
            </a:r>
            <a:r>
              <a:rPr sz="2400" spc="-75" dirty="0"/>
              <a:t> </a:t>
            </a:r>
            <a:r>
              <a:rPr sz="2400" spc="-20" dirty="0"/>
              <a:t>Verification</a:t>
            </a:r>
            <a:r>
              <a:rPr sz="2400" spc="-65" dirty="0"/>
              <a:t> </a:t>
            </a:r>
            <a:r>
              <a:rPr sz="2400" dirty="0"/>
              <a:t>of</a:t>
            </a:r>
            <a:r>
              <a:rPr sz="2400" spc="-60" dirty="0"/>
              <a:t> </a:t>
            </a:r>
            <a:r>
              <a:rPr sz="2400" dirty="0"/>
              <a:t>SAM.GOV</a:t>
            </a:r>
            <a:r>
              <a:rPr sz="2400" spc="-90" dirty="0"/>
              <a:t> </a:t>
            </a:r>
            <a:r>
              <a:rPr sz="2400" spc="-10" dirty="0"/>
              <a:t>Registration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440639" y="1164334"/>
            <a:ext cx="8281670" cy="53674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225">
              <a:lnSpc>
                <a:spcPct val="100000"/>
              </a:lnSpc>
              <a:spcBef>
                <a:spcPts val="95"/>
              </a:spcBef>
            </a:pP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The</a:t>
            </a:r>
            <a:r>
              <a:rPr sz="2000" b="1" spc="-7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unique</a:t>
            </a:r>
            <a:r>
              <a:rPr sz="2000" b="1" spc="-6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entity</a:t>
            </a:r>
            <a:r>
              <a:rPr sz="2000" b="1" spc="-10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454540"/>
                </a:solidFill>
                <a:latin typeface="Arial"/>
                <a:cs typeface="Arial"/>
              </a:rPr>
              <a:t>identifier</a:t>
            </a:r>
            <a:r>
              <a:rPr sz="2000" b="1" spc="-12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used</a:t>
            </a:r>
            <a:r>
              <a:rPr sz="2000" b="1" spc="-7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in</a:t>
            </a:r>
            <a:r>
              <a:rPr sz="2000" b="1" spc="-9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SAM.gov</a:t>
            </a:r>
            <a:r>
              <a:rPr sz="2000" b="1" spc="-7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has</a:t>
            </a:r>
            <a:r>
              <a:rPr sz="2000" b="1" spc="-6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454540"/>
                </a:solidFill>
                <a:latin typeface="Arial"/>
                <a:cs typeface="Arial"/>
              </a:rPr>
              <a:t>changed.</a:t>
            </a:r>
            <a:endParaRPr sz="2000" dirty="0">
              <a:latin typeface="Arial"/>
              <a:cs typeface="Arial"/>
            </a:endParaRPr>
          </a:p>
          <a:p>
            <a:pPr marL="22860" marR="551815" indent="-635">
              <a:lnSpc>
                <a:spcPct val="100000"/>
              </a:lnSpc>
            </a:pP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On</a:t>
            </a:r>
            <a:r>
              <a:rPr sz="2000" spc="-8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April</a:t>
            </a:r>
            <a:r>
              <a:rPr sz="2000" b="1" spc="-9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4,</a:t>
            </a:r>
            <a:r>
              <a:rPr sz="2000" b="1" spc="-9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454540"/>
                </a:solidFill>
                <a:latin typeface="Arial"/>
                <a:cs typeface="Arial"/>
              </a:rPr>
              <a:t>2022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,</a:t>
            </a:r>
            <a:r>
              <a:rPr sz="2000" spc="-8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the</a:t>
            </a:r>
            <a:r>
              <a:rPr sz="2000" spc="-9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unique</a:t>
            </a:r>
            <a:r>
              <a:rPr sz="2000" spc="-7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entity</a:t>
            </a:r>
            <a:r>
              <a:rPr sz="2000" spc="-9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identifier</a:t>
            </a:r>
            <a:r>
              <a:rPr sz="2000" spc="-7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used</a:t>
            </a:r>
            <a:r>
              <a:rPr sz="2000" spc="-7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across</a:t>
            </a:r>
            <a:r>
              <a:rPr sz="2000" spc="-114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the</a:t>
            </a:r>
            <a:r>
              <a:rPr sz="2000" spc="-8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54540"/>
                </a:solidFill>
                <a:latin typeface="Arial"/>
                <a:cs typeface="Arial"/>
              </a:rPr>
              <a:t>federal government</a:t>
            </a:r>
            <a:r>
              <a:rPr sz="2000" spc="-11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54540"/>
                </a:solidFill>
                <a:latin typeface="Arial"/>
                <a:cs typeface="Arial"/>
              </a:rPr>
              <a:t>changed</a:t>
            </a:r>
            <a:r>
              <a:rPr sz="2000" spc="-9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from</a:t>
            </a:r>
            <a:r>
              <a:rPr sz="2000" spc="-9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the</a:t>
            </a:r>
            <a:r>
              <a:rPr sz="2000" spc="-9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DUNS</a:t>
            </a:r>
            <a:r>
              <a:rPr sz="2000" spc="-6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Number</a:t>
            </a:r>
            <a:r>
              <a:rPr sz="2000" spc="-7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to</a:t>
            </a:r>
            <a:r>
              <a:rPr sz="2000" spc="-9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the</a:t>
            </a:r>
            <a:r>
              <a:rPr sz="2000" spc="-10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Unique</a:t>
            </a:r>
            <a:r>
              <a:rPr sz="2000" spc="-5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Entity</a:t>
            </a:r>
            <a:r>
              <a:rPr sz="2000" spc="-8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454540"/>
                </a:solidFill>
                <a:latin typeface="Arial"/>
                <a:cs typeface="Arial"/>
              </a:rPr>
              <a:t>ID </a:t>
            </a:r>
            <a:r>
              <a:rPr sz="2000" spc="-10" dirty="0">
                <a:solidFill>
                  <a:srgbClr val="454540"/>
                </a:solidFill>
                <a:latin typeface="Arial"/>
                <a:cs typeface="Arial"/>
              </a:rPr>
              <a:t>(generated</a:t>
            </a:r>
            <a:r>
              <a:rPr sz="2000" spc="-80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454540"/>
                </a:solidFill>
                <a:latin typeface="Arial"/>
                <a:cs typeface="Arial"/>
              </a:rPr>
              <a:t>by</a:t>
            </a:r>
            <a:r>
              <a:rPr sz="2000" spc="-45" dirty="0">
                <a:solidFill>
                  <a:srgbClr val="45454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454540"/>
                </a:solidFill>
                <a:latin typeface="Arial"/>
                <a:cs typeface="Arial"/>
              </a:rPr>
              <a:t>SAM.gov).</a:t>
            </a:r>
            <a:endParaRPr sz="2000" dirty="0">
              <a:latin typeface="Arial"/>
              <a:cs typeface="Arial"/>
            </a:endParaRPr>
          </a:p>
          <a:p>
            <a:pPr marL="22225" marR="276225" indent="-10160">
              <a:lnSpc>
                <a:spcPct val="100000"/>
              </a:lnSpc>
              <a:buSzPct val="95000"/>
              <a:buChar char="•"/>
              <a:tabLst>
                <a:tab pos="22225" algn="l"/>
                <a:tab pos="109220" algn="l"/>
              </a:tabLst>
            </a:pP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	The</a:t>
            </a:r>
            <a:r>
              <a:rPr sz="2000" spc="-6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Unique</a:t>
            </a:r>
            <a:r>
              <a:rPr sz="2000" spc="-4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6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ID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is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</a:t>
            </a:r>
            <a:r>
              <a:rPr sz="2000" spc="-5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2C2C2A"/>
                </a:solidFill>
                <a:latin typeface="Arial"/>
                <a:cs typeface="Arial"/>
              </a:rPr>
              <a:t>12-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character</a:t>
            </a:r>
            <a:r>
              <a:rPr sz="2000" spc="-11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alphanumeric</a:t>
            </a:r>
            <a:r>
              <a:rPr sz="2000" spc="-6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ID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assigned</a:t>
            </a:r>
            <a:r>
              <a:rPr sz="2000" spc="-6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to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C2C2A"/>
                </a:solidFill>
                <a:latin typeface="Arial"/>
                <a:cs typeface="Arial"/>
              </a:rPr>
              <a:t>an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by</a:t>
            </a:r>
            <a:r>
              <a:rPr sz="2000" spc="-5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SAM.gov.</a:t>
            </a:r>
            <a:endParaRPr sz="2000" dirty="0">
              <a:latin typeface="Arial"/>
              <a:cs typeface="Arial"/>
            </a:endParaRPr>
          </a:p>
          <a:p>
            <a:pPr marL="109855" indent="-97155">
              <a:lnSpc>
                <a:spcPct val="100000"/>
              </a:lnSpc>
              <a:buSzPct val="95000"/>
              <a:buChar char="•"/>
              <a:tabLst>
                <a:tab pos="109855" algn="l"/>
              </a:tabLst>
            </a:pP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As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part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of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this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transition,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the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DUNS</a:t>
            </a:r>
            <a:r>
              <a:rPr sz="2000" spc="-2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#</a:t>
            </a:r>
            <a:r>
              <a:rPr sz="2000" spc="-5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has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been</a:t>
            </a:r>
            <a:r>
              <a:rPr sz="2000" spc="-5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removed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from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SAM.gov.</a:t>
            </a:r>
            <a:endParaRPr sz="2000" dirty="0">
              <a:latin typeface="Arial"/>
              <a:cs typeface="Arial"/>
            </a:endParaRPr>
          </a:p>
          <a:p>
            <a:pPr marL="21590" marR="5080" indent="-9525">
              <a:lnSpc>
                <a:spcPct val="100000"/>
              </a:lnSpc>
              <a:buSzPct val="95000"/>
              <a:buChar char="•"/>
              <a:tabLst>
                <a:tab pos="21590" algn="l"/>
                <a:tab pos="109220" algn="l"/>
              </a:tabLst>
            </a:pP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	Entity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registration,</a:t>
            </a:r>
            <a:r>
              <a:rPr sz="2000" spc="-10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searching,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data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entry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in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SAM.gov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now</a:t>
            </a:r>
            <a:r>
              <a:rPr sz="2000" spc="-5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require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C2C2A"/>
                </a:solidFill>
                <a:latin typeface="Arial"/>
                <a:cs typeface="Arial"/>
              </a:rPr>
              <a:t>use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of</a:t>
            </a:r>
            <a:r>
              <a:rPr sz="2000" spc="-10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the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new</a:t>
            </a:r>
            <a:r>
              <a:rPr sz="2000" spc="-4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Unique</a:t>
            </a:r>
            <a:r>
              <a:rPr sz="2000" spc="-6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C2C2A"/>
                </a:solidFill>
                <a:latin typeface="Arial"/>
                <a:cs typeface="Arial"/>
              </a:rPr>
              <a:t>ID.</a:t>
            </a:r>
            <a:endParaRPr sz="2000" dirty="0">
              <a:latin typeface="Arial"/>
              <a:cs typeface="Arial"/>
            </a:endParaRPr>
          </a:p>
          <a:p>
            <a:pPr marL="22225" marR="17780" indent="-10160">
              <a:lnSpc>
                <a:spcPct val="100000"/>
              </a:lnSpc>
              <a:buSzPct val="95000"/>
              <a:buChar char="•"/>
              <a:tabLst>
                <a:tab pos="22225" algn="l"/>
                <a:tab pos="109220" algn="l"/>
              </a:tabLst>
            </a:pP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	Existing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registered</a:t>
            </a:r>
            <a:r>
              <a:rPr sz="2000" spc="-11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entities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can</a:t>
            </a:r>
            <a:r>
              <a:rPr sz="2000" spc="-11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find</a:t>
            </a:r>
            <a:r>
              <a:rPr sz="2000" spc="-9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their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Unique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9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ID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by</a:t>
            </a:r>
            <a:r>
              <a:rPr sz="2000" spc="-11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following</a:t>
            </a:r>
            <a:r>
              <a:rPr sz="2000" spc="-5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2C2C2A"/>
                </a:solidFill>
                <a:latin typeface="Arial"/>
                <a:cs typeface="Arial"/>
              </a:rPr>
              <a:t>the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steps:</a:t>
            </a:r>
            <a:endParaRPr sz="2000" dirty="0">
              <a:latin typeface="Arial"/>
              <a:cs typeface="Arial"/>
            </a:endParaRPr>
          </a:p>
          <a:p>
            <a:pPr marL="22225">
              <a:lnSpc>
                <a:spcPct val="100000"/>
              </a:lnSpc>
            </a:pP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GSAFSD</a:t>
            </a:r>
            <a:r>
              <a:rPr sz="2000" u="sng" spc="-9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Tier</a:t>
            </a:r>
            <a:r>
              <a:rPr sz="2000" u="sng" spc="-8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0</a:t>
            </a:r>
            <a:r>
              <a:rPr sz="2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Knowledge</a:t>
            </a:r>
            <a:r>
              <a:rPr sz="2000" u="sng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Base</a:t>
            </a:r>
            <a:r>
              <a:rPr sz="2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-</a:t>
            </a:r>
            <a:r>
              <a:rPr sz="2000" u="sng" spc="-9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How</a:t>
            </a:r>
            <a:r>
              <a:rPr sz="2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can</a:t>
            </a:r>
            <a:r>
              <a:rPr sz="2000" u="sng" spc="-9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I</a:t>
            </a:r>
            <a:r>
              <a:rPr sz="2000" u="sng" spc="-10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view</a:t>
            </a:r>
            <a:r>
              <a:rPr sz="2000" u="sng" spc="-6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my</a:t>
            </a:r>
            <a:r>
              <a:rPr sz="2000" u="sng" spc="-9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Unique</a:t>
            </a:r>
            <a:r>
              <a:rPr sz="2000" u="sng" spc="-7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Entity</a:t>
            </a:r>
            <a:r>
              <a:rPr sz="2000" u="sng" spc="-8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sz="2000" u="sng" spc="-25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ID?</a:t>
            </a:r>
            <a:endParaRPr sz="2000" dirty="0">
              <a:latin typeface="Arial"/>
              <a:cs typeface="Arial"/>
            </a:endParaRPr>
          </a:p>
          <a:p>
            <a:pPr marL="21590" marR="256540" indent="-9525">
              <a:lnSpc>
                <a:spcPct val="100000"/>
              </a:lnSpc>
              <a:buSzPct val="95000"/>
              <a:buChar char="•"/>
              <a:tabLst>
                <a:tab pos="21590" algn="l"/>
                <a:tab pos="109220" algn="l"/>
              </a:tabLst>
            </a:pP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	New</a:t>
            </a:r>
            <a:r>
              <a:rPr sz="2000" spc="-7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entities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can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get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their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Unique</a:t>
            </a:r>
            <a:r>
              <a:rPr sz="2000" spc="-6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8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ID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at</a:t>
            </a:r>
            <a:r>
              <a:rPr sz="2000" spc="-9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SAM.gov</a:t>
            </a:r>
            <a:r>
              <a:rPr sz="2000" spc="-70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and,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if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required,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complete</a:t>
            </a:r>
            <a:r>
              <a:rPr sz="2000" spc="-10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an</a:t>
            </a:r>
            <a:r>
              <a:rPr sz="2000" spc="-7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C2C2A"/>
                </a:solidFill>
                <a:latin typeface="Arial"/>
                <a:cs typeface="Arial"/>
              </a:rPr>
              <a:t>entity</a:t>
            </a:r>
            <a:r>
              <a:rPr sz="2000" spc="-85" dirty="0">
                <a:solidFill>
                  <a:srgbClr val="2C2C2A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2C2C2A"/>
                </a:solidFill>
                <a:latin typeface="Arial"/>
                <a:cs typeface="Arial"/>
              </a:rPr>
              <a:t>registration.</a:t>
            </a:r>
            <a:endParaRPr lang="en-US" sz="2000" spc="-10" dirty="0">
              <a:solidFill>
                <a:srgbClr val="2C2C2A"/>
              </a:solidFill>
              <a:latin typeface="Arial"/>
              <a:cs typeface="Arial"/>
            </a:endParaRPr>
          </a:p>
          <a:p>
            <a:pPr marL="12065" marR="256540">
              <a:lnSpc>
                <a:spcPct val="100000"/>
              </a:lnSpc>
              <a:buSzPct val="95000"/>
              <a:tabLst>
                <a:tab pos="21590" algn="l"/>
                <a:tab pos="109220" algn="l"/>
              </a:tabLst>
            </a:pPr>
            <a:endParaRPr sz="2000" dirty="0">
              <a:latin typeface="Arial"/>
              <a:cs typeface="Arial"/>
            </a:endParaRPr>
          </a:p>
          <a:p>
            <a:pPr marL="11113" marR="854710">
              <a:lnSpc>
                <a:spcPct val="100000"/>
              </a:lnSpc>
            </a:pPr>
            <a:r>
              <a:rPr lang="en-US" sz="1600" kern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Please refer to the WORD document (same as noted in Appendix E </a:t>
            </a:r>
            <a:r>
              <a:rPr lang="en-US" sz="1600" kern="1800" dirty="0">
                <a:latin typeface="Arial" panose="020B0604020202020204" pitchFamily="34" charset="0"/>
                <a:ea typeface="Times New Roman" panose="02020603050405020304" pitchFamily="18" charset="0"/>
              </a:rPr>
              <a:t>of</a:t>
            </a:r>
            <a:r>
              <a:rPr lang="en-US" sz="1600" kern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RFP document) for SAM.gov entity registration and Points of Contact documents </a:t>
            </a:r>
            <a:r>
              <a:rPr lang="en-US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 a separate file in Bonfire</a:t>
            </a:r>
            <a:r>
              <a:rPr lang="en-US" sz="1600" kern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entitled “</a:t>
            </a:r>
            <a:r>
              <a:rPr lang="en-US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Appendix E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Sam.gov Registration.docx</a:t>
            </a:r>
            <a:r>
              <a:rPr sz="1600" spc="-10" dirty="0">
                <a:latin typeface="Arial"/>
                <a:cs typeface="Arial"/>
              </a:rPr>
              <a:t>.</a:t>
            </a:r>
            <a:endParaRPr sz="1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1295400"/>
            <a:ext cx="1624583" cy="39623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060448" y="914144"/>
            <a:ext cx="5829935" cy="548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5" dirty="0">
                <a:latin typeface="Calibri"/>
                <a:cs typeface="Calibri"/>
              </a:rPr>
              <a:t>Transmittal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Letter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Non-</a:t>
            </a:r>
            <a:r>
              <a:rPr sz="2100" dirty="0">
                <a:latin typeface="Calibri"/>
                <a:cs typeface="Calibri"/>
              </a:rPr>
              <a:t>Collusion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Statement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3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Exception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4"/>
              </a:spcBef>
              <a:buFont typeface="Wingdings"/>
              <a:buChar char=""/>
            </a:pP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4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Confidential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Information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5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Business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References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lang="en-US" sz="2100" spc="-80" dirty="0">
                <a:latin typeface="Calibri"/>
                <a:cs typeface="Calibri"/>
              </a:rPr>
              <a:t>C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Letter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lang="en-US" sz="2100" spc="-75" dirty="0">
                <a:latin typeface="Calibri"/>
                <a:cs typeface="Calibri"/>
              </a:rPr>
              <a:t>D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Readiness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Self-</a:t>
            </a:r>
            <a:r>
              <a:rPr sz="2100" spc="-10" dirty="0">
                <a:latin typeface="Calibri"/>
                <a:cs typeface="Calibri"/>
              </a:rPr>
              <a:t>Assessment</a:t>
            </a:r>
            <a:endParaRPr sz="2100" dirty="0">
              <a:latin typeface="Calibri"/>
              <a:cs typeface="Calibri"/>
            </a:endParaRPr>
          </a:p>
          <a:p>
            <a:pPr marL="354330" marR="5080" indent="-342265">
              <a:lnSpc>
                <a:spcPct val="199100"/>
              </a:lnSpc>
              <a:spcBef>
                <a:spcPts val="5"/>
              </a:spcBef>
              <a:buFont typeface="Wingdings"/>
              <a:buChar char=""/>
              <a:tabLst>
                <a:tab pos="372745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lang="en-US" sz="2100" spc="-55" dirty="0">
                <a:latin typeface="Calibri"/>
                <a:cs typeface="Calibri"/>
              </a:rPr>
              <a:t>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Verification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SAM.GOV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Registration 	Mandatory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lang="en-US" sz="2100" spc="-90" dirty="0">
                <a:latin typeface="Calibri"/>
                <a:cs typeface="Calibri"/>
              </a:rPr>
              <a:t>Four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Questions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3587115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04"/>
              </a:spcBef>
            </a:pPr>
            <a:r>
              <a:rPr sz="2800" dirty="0"/>
              <a:t>RESPONSE</a:t>
            </a:r>
            <a:r>
              <a:rPr sz="2800" spc="-155" dirty="0"/>
              <a:t> </a:t>
            </a:r>
            <a:r>
              <a:rPr sz="2800" dirty="0"/>
              <a:t>TO</a:t>
            </a:r>
            <a:r>
              <a:rPr sz="2800" spc="-145" dirty="0"/>
              <a:t> </a:t>
            </a:r>
            <a:r>
              <a:rPr sz="2800" spc="-25" dirty="0"/>
              <a:t>RFP</a:t>
            </a:r>
            <a:endParaRPr sz="28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79320" y="457200"/>
            <a:ext cx="4785360" cy="33919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31115" rIns="0" bIns="0" rtlCol="0">
            <a:spAutoFit/>
          </a:bodyPr>
          <a:lstStyle/>
          <a:p>
            <a:pPr marL="112395" algn="ctr">
              <a:lnSpc>
                <a:spcPct val="100000"/>
              </a:lnSpc>
              <a:spcBef>
                <a:spcPts val="245"/>
              </a:spcBef>
            </a:pPr>
            <a:r>
              <a:rPr sz="2000" dirty="0"/>
              <a:t>Mandatory</a:t>
            </a:r>
            <a:r>
              <a:rPr sz="2000" spc="-100" dirty="0"/>
              <a:t> </a:t>
            </a:r>
            <a:r>
              <a:rPr sz="2000" spc="-10" dirty="0"/>
              <a:t>Questions</a:t>
            </a:r>
            <a:endParaRPr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7E3AAB-EEEE-80B8-4AF1-E5B902B68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994572"/>
            <a:ext cx="5937504" cy="580339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1295400"/>
            <a:ext cx="1624583" cy="39623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060448" y="914144"/>
            <a:ext cx="5829935" cy="548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330" indent="-34163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5" dirty="0">
                <a:latin typeface="Calibri"/>
                <a:cs typeface="Calibri"/>
              </a:rPr>
              <a:t>Transmittal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Letter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8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2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Non-</a:t>
            </a:r>
            <a:r>
              <a:rPr sz="2100" dirty="0">
                <a:latin typeface="Calibri"/>
                <a:cs typeface="Calibri"/>
              </a:rPr>
              <a:t>Collusion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Statement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3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Exception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4"/>
              </a:spcBef>
              <a:buFont typeface="Wingdings"/>
              <a:buChar char=""/>
            </a:pP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4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Confidential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Information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Form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20" dirty="0">
                <a:latin typeface="Calibri"/>
                <a:cs typeface="Calibri"/>
              </a:rPr>
              <a:t>Attachment</a:t>
            </a:r>
            <a:r>
              <a:rPr sz="2100" spc="-10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5</a:t>
            </a:r>
            <a:r>
              <a:rPr sz="2100" spc="-6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Business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References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80" dirty="0">
                <a:latin typeface="Calibri"/>
                <a:cs typeface="Calibri"/>
              </a:rPr>
              <a:t> </a:t>
            </a:r>
            <a:r>
              <a:rPr lang="en-US" sz="2100" spc="-80" dirty="0">
                <a:latin typeface="Calibri"/>
                <a:cs typeface="Calibri"/>
              </a:rPr>
              <a:t>C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Letter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Intent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lang="en-US" sz="2100" spc="-75" dirty="0">
                <a:latin typeface="Calibri"/>
                <a:cs typeface="Calibri"/>
              </a:rPr>
              <a:t>D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Readiness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Self-</a:t>
            </a:r>
            <a:r>
              <a:rPr sz="2100" spc="-10" dirty="0">
                <a:latin typeface="Calibri"/>
                <a:cs typeface="Calibri"/>
              </a:rPr>
              <a:t>Assessment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500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dirty="0">
                <a:latin typeface="Calibri"/>
                <a:cs typeface="Calibri"/>
              </a:rPr>
              <a:t>Appendix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lang="en-US" sz="2100" spc="-55" dirty="0">
                <a:latin typeface="Calibri"/>
                <a:cs typeface="Calibri"/>
              </a:rPr>
              <a:t>E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Verification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SAM.GOV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Registration</a:t>
            </a:r>
            <a:endParaRPr sz="2100" dirty="0">
              <a:latin typeface="Calibri"/>
              <a:cs typeface="Calibri"/>
            </a:endParaRPr>
          </a:p>
          <a:p>
            <a:pPr marL="354330" indent="-341630">
              <a:lnSpc>
                <a:spcPct val="100000"/>
              </a:lnSpc>
              <a:spcBef>
                <a:spcPts val="2495"/>
              </a:spcBef>
              <a:buFont typeface="Wingdings"/>
              <a:buChar char=""/>
              <a:tabLst>
                <a:tab pos="354330" algn="l"/>
              </a:tabLst>
            </a:pPr>
            <a:r>
              <a:rPr sz="2100" spc="-10" dirty="0">
                <a:latin typeface="Calibri"/>
                <a:cs typeface="Calibri"/>
              </a:rPr>
              <a:t>Mandatory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Questions</a:t>
            </a:r>
            <a:endParaRPr sz="21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352800" y="381000"/>
            <a:ext cx="3587115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04"/>
              </a:spcBef>
            </a:pPr>
            <a:r>
              <a:rPr sz="2800" dirty="0"/>
              <a:t>RESPONSE</a:t>
            </a:r>
            <a:r>
              <a:rPr sz="2800" spc="-155" dirty="0"/>
              <a:t> </a:t>
            </a:r>
            <a:r>
              <a:rPr sz="2800" dirty="0"/>
              <a:t>TO</a:t>
            </a:r>
            <a:r>
              <a:rPr sz="2800" spc="-145" dirty="0"/>
              <a:t> </a:t>
            </a:r>
            <a:r>
              <a:rPr sz="2800" spc="-25" dirty="0"/>
              <a:t>RFP</a:t>
            </a:r>
            <a:endParaRPr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72" y="762000"/>
            <a:ext cx="1842515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03095" y="831848"/>
            <a:ext cx="7085965" cy="289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libri"/>
                <a:cs typeface="Calibri"/>
              </a:rPr>
              <a:t>ALL</a:t>
            </a:r>
            <a:r>
              <a:rPr sz="2400" b="1" spc="-1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PROPOSALS</a:t>
            </a:r>
            <a:r>
              <a:rPr sz="2400" b="1" spc="-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MUST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SUBMITTED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ONLINE</a:t>
            </a:r>
            <a:r>
              <a:rPr sz="2400" b="1" spc="-12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at</a:t>
            </a:r>
            <a:endParaRPr sz="24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tabLst>
                <a:tab pos="4029075" algn="l"/>
              </a:tabLst>
            </a:pPr>
            <a:r>
              <a:rPr sz="2400" b="1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libri"/>
                <a:cs typeface="Calibri"/>
                <a:hlinkClick r:id="rId3"/>
              </a:rPr>
              <a:t>https://dhss.bonfirehub.com/</a:t>
            </a:r>
            <a:r>
              <a:rPr sz="2400" b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2400" b="1" spc="-10" dirty="0">
                <a:latin typeface="Calibri"/>
                <a:cs typeface="Calibri"/>
              </a:rPr>
              <a:t>Responses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submitted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by </a:t>
            </a:r>
            <a:r>
              <a:rPr sz="2400" b="1" dirty="0">
                <a:latin typeface="Calibri"/>
                <a:cs typeface="Calibri"/>
              </a:rPr>
              <a:t>hard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copy,</a:t>
            </a:r>
            <a:r>
              <a:rPr sz="2400" b="1" spc="-1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mail,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facsimile,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or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e-</a:t>
            </a:r>
            <a:r>
              <a:rPr sz="2400" b="1" dirty="0">
                <a:latin typeface="Calibri"/>
                <a:cs typeface="Calibri"/>
              </a:rPr>
              <a:t>mail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will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not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be </a:t>
            </a:r>
            <a:r>
              <a:rPr sz="2400" b="1" spc="-10" dirty="0">
                <a:latin typeface="Calibri"/>
                <a:cs typeface="Calibri"/>
              </a:rPr>
              <a:t>accepted.</a:t>
            </a:r>
            <a:endParaRPr sz="2400" dirty="0">
              <a:latin typeface="Calibri"/>
              <a:cs typeface="Calibri"/>
            </a:endParaRPr>
          </a:p>
          <a:p>
            <a:pPr marL="132715" marR="8255" algn="ctr">
              <a:lnSpc>
                <a:spcPct val="100000"/>
              </a:lnSpc>
              <a:spcBef>
                <a:spcPts val="2400"/>
              </a:spcBef>
            </a:pPr>
            <a:r>
              <a:rPr sz="2400" b="1" spc="-10" dirty="0">
                <a:latin typeface="Calibri"/>
                <a:cs typeface="Calibri"/>
              </a:rPr>
              <a:t>Selected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proposals</a:t>
            </a:r>
            <a:r>
              <a:rPr sz="2400" b="1" spc="-11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will</a:t>
            </a:r>
            <a:r>
              <a:rPr sz="2400" b="1" spc="-114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notified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award</a:t>
            </a:r>
            <a:r>
              <a:rPr sz="2400" b="1" spc="-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by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lang="en-US" sz="2400" b="1" spc="-85" dirty="0">
                <a:latin typeface="Calibri"/>
                <a:cs typeface="Calibri"/>
              </a:rPr>
              <a:t>April</a:t>
            </a:r>
            <a:r>
              <a:rPr sz="2400" b="1" u="heavy" spc="-7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1,</a:t>
            </a:r>
            <a:r>
              <a:rPr sz="2400" b="1" spc="-25" dirty="0">
                <a:latin typeface="Calibri"/>
                <a:cs typeface="Calibri"/>
              </a:rPr>
              <a:t> </a:t>
            </a:r>
            <a:r>
              <a:rPr sz="2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202</a:t>
            </a:r>
            <a:r>
              <a:rPr lang="en-US" sz="2400" b="1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and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will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be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eligible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to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submit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-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Application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for </a:t>
            </a:r>
            <a:r>
              <a:rPr sz="2400" b="1" dirty="0">
                <a:latin typeface="Calibri"/>
                <a:cs typeface="Calibri"/>
              </a:rPr>
              <a:t>AmeriCorps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Agency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funding.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895600" y="151130"/>
            <a:ext cx="4078604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RESPONSE</a:t>
            </a:r>
            <a:r>
              <a:rPr spc="-110" dirty="0"/>
              <a:t> </a:t>
            </a:r>
            <a:r>
              <a:rPr dirty="0"/>
              <a:t>TO</a:t>
            </a:r>
            <a:r>
              <a:rPr spc="-105" dirty="0"/>
              <a:t> </a:t>
            </a:r>
            <a:r>
              <a:rPr spc="-25" dirty="0"/>
              <a:t>RFP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66681" y="389906"/>
            <a:ext cx="2415540" cy="58483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180"/>
              </a:spcBef>
            </a:pPr>
            <a:r>
              <a:rPr spc="-10" dirty="0"/>
              <a:t>TIMELINE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969642" y="6160642"/>
            <a:ext cx="5969000" cy="156210"/>
            <a:chOff x="1969642" y="6160642"/>
            <a:chExt cx="5969000" cy="156210"/>
          </a:xfrm>
        </p:grpSpPr>
        <p:sp>
          <p:nvSpPr>
            <p:cNvPr id="4" name="object 4"/>
            <p:cNvSpPr/>
            <p:nvPr/>
          </p:nvSpPr>
          <p:spPr>
            <a:xfrm>
              <a:off x="1981961" y="6172961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1982342" y="6173342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0" y="130682"/>
                  </a:moveTo>
                  <a:lnTo>
                    <a:pt x="5943600" y="130682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0682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688594" y="1134616"/>
            <a:ext cx="7371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The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schedule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events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subject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RFP</a:t>
            </a:r>
            <a:r>
              <a:rPr sz="2400" spc="-11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outlined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below: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898" y="1762199"/>
            <a:ext cx="4893323" cy="2005676"/>
          </a:xfrm>
          <a:prstGeom prst="rect">
            <a:avLst/>
          </a:prstGeom>
        </p:spPr>
        <p:txBody>
          <a:bodyPr vert="horz" wrap="square" lIns="0" tIns="1168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sz="2400" b="1" dirty="0">
                <a:latin typeface="Calibri"/>
                <a:cs typeface="Calibri"/>
              </a:rPr>
              <a:t>Public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Notice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Date: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2400" spc="-10" dirty="0">
                <a:latin typeface="Calibri"/>
                <a:cs typeface="Calibri"/>
              </a:rPr>
              <a:t>Deadline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Questions</a:t>
            </a:r>
            <a:r>
              <a:rPr sz="2400" spc="-10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Date: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10"/>
              </a:spcBef>
            </a:pPr>
            <a:r>
              <a:rPr sz="2400" spc="-10" dirty="0">
                <a:latin typeface="Calibri"/>
                <a:cs typeface="Calibri"/>
              </a:rPr>
              <a:t>Response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10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Questions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Posted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by: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2400" b="1" spc="-10" dirty="0">
                <a:latin typeface="Calibri"/>
                <a:cs typeface="Calibri"/>
              </a:rPr>
              <a:t>Deadline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for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Receipt</a:t>
            </a:r>
            <a:r>
              <a:rPr sz="2400" b="1" spc="-10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8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Proposals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Date</a:t>
            </a:r>
            <a:r>
              <a:rPr sz="2400" spc="-10" dirty="0">
                <a:latin typeface="Calibri"/>
                <a:cs typeface="Calibri"/>
              </a:rPr>
              <a:t>: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35218" y="1713737"/>
            <a:ext cx="3088005" cy="2475037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652780">
              <a:lnSpc>
                <a:spcPct val="100000"/>
              </a:lnSpc>
              <a:spcBef>
                <a:spcPts val="1300"/>
              </a:spcBef>
            </a:pPr>
            <a:r>
              <a:rPr lang="en-US" sz="2400" b="1" dirty="0">
                <a:latin typeface="Calibri"/>
                <a:cs typeface="Calibri"/>
              </a:rPr>
              <a:t>January 3</a:t>
            </a:r>
            <a:r>
              <a:rPr sz="2400" b="1" dirty="0">
                <a:latin typeface="Calibri"/>
                <a:cs typeface="Calibri"/>
              </a:rPr>
              <a:t>,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202</a:t>
            </a:r>
            <a:r>
              <a:rPr lang="en-US" sz="2400" b="1" spc="-20" dirty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  <a:p>
            <a:pPr marL="653415">
              <a:lnSpc>
                <a:spcPct val="100000"/>
              </a:lnSpc>
              <a:spcBef>
                <a:spcPts val="1200"/>
              </a:spcBef>
            </a:pPr>
            <a:r>
              <a:rPr lang="en-US" sz="2400" spc="-10" dirty="0">
                <a:latin typeface="Calibri"/>
                <a:cs typeface="Calibri"/>
              </a:rPr>
              <a:t>Jan</a:t>
            </a:r>
            <a:r>
              <a:rPr sz="2400" spc="-10" dirty="0">
                <a:latin typeface="Calibri"/>
                <a:cs typeface="Calibri"/>
              </a:rPr>
              <a:t>uary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lang="en-US" sz="2400" spc="-60" dirty="0">
                <a:latin typeface="Calibri"/>
                <a:cs typeface="Calibri"/>
              </a:rPr>
              <a:t>1</a:t>
            </a:r>
            <a:r>
              <a:rPr sz="2400" dirty="0">
                <a:latin typeface="Calibri"/>
                <a:cs typeface="Calibri"/>
              </a:rPr>
              <a:t>7,</a:t>
            </a:r>
            <a:r>
              <a:rPr sz="2400" spc="-7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202</a:t>
            </a:r>
            <a:r>
              <a:rPr lang="en-US" sz="2400" spc="-20" dirty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  <a:p>
            <a:pPr marL="653415">
              <a:lnSpc>
                <a:spcPct val="100000"/>
              </a:lnSpc>
              <a:spcBef>
                <a:spcPts val="1200"/>
              </a:spcBef>
            </a:pPr>
            <a:r>
              <a:rPr lang="en-US" sz="2400" spc="-65" dirty="0">
                <a:latin typeface="Calibri"/>
                <a:cs typeface="Calibri"/>
              </a:rPr>
              <a:t>January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lang="en-US" sz="2400" spc="-65" dirty="0">
                <a:latin typeface="Calibri"/>
                <a:cs typeface="Calibri"/>
              </a:rPr>
              <a:t>31</a:t>
            </a:r>
            <a:r>
              <a:rPr sz="2400" dirty="0">
                <a:latin typeface="Calibri"/>
                <a:cs typeface="Calibri"/>
              </a:rPr>
              <a:t>,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202</a:t>
            </a:r>
            <a:r>
              <a:rPr lang="en-US" sz="2400" spc="-20" dirty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  <a:p>
            <a:pPr marL="628650">
              <a:lnSpc>
                <a:spcPct val="100000"/>
              </a:lnSpc>
              <a:spcBef>
                <a:spcPts val="1200"/>
              </a:spcBef>
            </a:pPr>
            <a:r>
              <a:rPr lang="en-US" sz="2400" b="1" dirty="0">
                <a:latin typeface="Calibri"/>
                <a:cs typeface="Calibri"/>
              </a:rPr>
              <a:t>February 28</a:t>
            </a:r>
            <a:r>
              <a:rPr sz="2400" b="1" dirty="0">
                <a:latin typeface="Calibri"/>
                <a:cs typeface="Calibri"/>
              </a:rPr>
              <a:t>,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202</a:t>
            </a:r>
            <a:r>
              <a:rPr lang="en-US" sz="2400" b="1" spc="-20" dirty="0">
                <a:latin typeface="Calibri"/>
                <a:cs typeface="Calibri"/>
              </a:rPr>
              <a:t>5</a:t>
            </a:r>
            <a:endParaRPr sz="2400" b="1" dirty="0">
              <a:latin typeface="Calibri"/>
              <a:cs typeface="Calibri"/>
            </a:endParaRPr>
          </a:p>
          <a:p>
            <a:pPr marL="12700" algn="ctr">
              <a:lnSpc>
                <a:spcPct val="100000"/>
              </a:lnSpc>
            </a:pPr>
            <a:r>
              <a:rPr sz="2400" b="1" dirty="0">
                <a:latin typeface="Calibri"/>
                <a:cs typeface="Calibri"/>
              </a:rPr>
              <a:t>at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1:00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lang="en-US" sz="2400" b="1" spc="-90" dirty="0">
                <a:latin typeface="Calibri"/>
                <a:cs typeface="Calibri"/>
              </a:rPr>
              <a:t>P</a:t>
            </a:r>
            <a:r>
              <a:rPr sz="2400" b="1" dirty="0">
                <a:latin typeface="Calibri"/>
                <a:cs typeface="Calibri"/>
              </a:rPr>
              <a:t>M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lang="en-US" sz="2400" b="1" spc="-40" dirty="0">
                <a:latin typeface="Calibri"/>
                <a:cs typeface="Calibri"/>
              </a:rPr>
              <a:t>EST</a:t>
            </a:r>
            <a:r>
              <a:rPr sz="2400" b="1" spc="-5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Time</a:t>
            </a:r>
            <a:endParaRPr sz="2400" b="1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9508" y="4517896"/>
            <a:ext cx="722884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26405" algn="l"/>
              </a:tabLst>
            </a:pPr>
            <a:r>
              <a:rPr sz="2400" b="1" dirty="0">
                <a:latin typeface="Calibri"/>
                <a:cs typeface="Calibri"/>
              </a:rPr>
              <a:t>Estimated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Notification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6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RFP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Award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Date:</a:t>
            </a:r>
            <a:r>
              <a:rPr sz="2400" b="1" dirty="0">
                <a:latin typeface="Calibri"/>
                <a:cs typeface="Calibri"/>
              </a:rPr>
              <a:t>	</a:t>
            </a:r>
            <a:r>
              <a:rPr lang="en-US" sz="2400" b="1" dirty="0">
                <a:latin typeface="Calibri"/>
                <a:cs typeface="Calibri"/>
              </a:rPr>
              <a:t>April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1,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202</a:t>
            </a:r>
            <a:r>
              <a:rPr lang="en-US" sz="2400" b="1" spc="-20" dirty="0">
                <a:latin typeface="Calibri"/>
                <a:cs typeface="Calibri"/>
              </a:rPr>
              <a:t>5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3360" y="762000"/>
            <a:ext cx="1562087" cy="3809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034032" y="859104"/>
            <a:ext cx="6869430" cy="442877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049020" algn="just">
              <a:lnSpc>
                <a:spcPct val="100000"/>
              </a:lnSpc>
              <a:spcBef>
                <a:spcPts val="1095"/>
              </a:spcBef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Restrictions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Communications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with</a:t>
            </a:r>
            <a:r>
              <a:rPr sz="1800" b="1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State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Staff</a:t>
            </a:r>
            <a:endParaRPr sz="1800" dirty="0">
              <a:latin typeface="Times New Roman"/>
              <a:cs typeface="Times New Roman"/>
            </a:endParaRPr>
          </a:p>
          <a:p>
            <a:pPr marL="50800" marR="43180" indent="-635" algn="just">
              <a:lnSpc>
                <a:spcPct val="100000"/>
              </a:lnSpc>
              <a:spcBef>
                <a:spcPts val="994"/>
              </a:spcBef>
            </a:pPr>
            <a:r>
              <a:rPr sz="1800" dirty="0">
                <a:latin typeface="Times New Roman"/>
                <a:cs typeface="Times New Roman"/>
              </a:rPr>
              <a:t>From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RFP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until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contractor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selected</a:t>
            </a:r>
            <a:r>
              <a:rPr sz="1800" spc="3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selection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announced,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bidders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allowed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contact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Division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</a:t>
            </a:r>
            <a:r>
              <a:rPr lang="en-US" sz="1800" dirty="0">
                <a:latin typeface="Times New Roman"/>
                <a:cs typeface="Times New Roman"/>
              </a:rPr>
              <a:t>ocial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Service</a:t>
            </a:r>
            <a:r>
              <a:rPr lang="en-US" sz="1800" dirty="0">
                <a:latin typeface="Times New Roman"/>
                <a:cs typeface="Times New Roman"/>
              </a:rPr>
              <a:t>s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staff,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except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those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specified</a:t>
            </a:r>
            <a:r>
              <a:rPr sz="1800" spc="9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8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RFP, </a:t>
            </a:r>
            <a:r>
              <a:rPr sz="1800" dirty="0">
                <a:latin typeface="Times New Roman"/>
                <a:cs typeface="Times New Roman"/>
              </a:rPr>
              <a:t>regarding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procurement.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must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submitted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writing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addressed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writing.</a:t>
            </a:r>
            <a:endParaRPr sz="1800" dirty="0">
              <a:latin typeface="Times New Roman"/>
              <a:cs typeface="Times New Roman"/>
            </a:endParaRPr>
          </a:p>
          <a:p>
            <a:pPr marL="50800" marR="332105" indent="635">
              <a:lnSpc>
                <a:spcPct val="100000"/>
              </a:lnSpc>
              <a:spcBef>
                <a:spcPts val="1105"/>
              </a:spcBef>
            </a:pPr>
            <a:r>
              <a:rPr sz="1800" dirty="0">
                <a:latin typeface="Times New Roman"/>
                <a:cs typeface="Times New Roman"/>
              </a:rPr>
              <a:t>Questions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lang="en-US" sz="1800" spc="-55" dirty="0">
                <a:latin typeface="Times New Roman"/>
                <a:cs typeface="Times New Roman"/>
              </a:rPr>
              <a:t>January 1</a:t>
            </a:r>
            <a:r>
              <a:rPr sz="1800" dirty="0">
                <a:latin typeface="Times New Roman"/>
                <a:cs typeface="Times New Roman"/>
              </a:rPr>
              <a:t>7</a:t>
            </a:r>
            <a:r>
              <a:rPr sz="1800" baseline="20833" dirty="0">
                <a:latin typeface="Times New Roman"/>
                <a:cs typeface="Times New Roman"/>
              </a:rPr>
              <a:t>th</a:t>
            </a:r>
            <a:r>
              <a:rPr sz="1800" dirty="0">
                <a:latin typeface="Times New Roman"/>
                <a:cs typeface="Times New Roman"/>
              </a:rPr>
              <a:t>.</a:t>
            </a:r>
            <a:r>
              <a:rPr sz="1800" spc="3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list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questions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their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answers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released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e-</a:t>
            </a:r>
            <a:r>
              <a:rPr sz="1800" dirty="0">
                <a:latin typeface="Times New Roman"/>
                <a:cs typeface="Times New Roman"/>
              </a:rPr>
              <a:t>mail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fax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vendors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that </a:t>
            </a:r>
            <a:r>
              <a:rPr sz="1800" dirty="0">
                <a:latin typeface="Times New Roman"/>
                <a:cs typeface="Times New Roman"/>
              </a:rPr>
              <a:t>submitted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questions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participated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webinar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information </a:t>
            </a:r>
            <a:r>
              <a:rPr sz="1800" dirty="0">
                <a:latin typeface="Times New Roman"/>
                <a:cs typeface="Times New Roman"/>
              </a:rPr>
              <a:t>sessions.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list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questions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their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answers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also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posted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internet,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lang="en-US" sz="1800" spc="-35" dirty="0">
                <a:latin typeface="Times New Roman"/>
                <a:cs typeface="Times New Roman"/>
              </a:rPr>
              <a:t>January 31</a:t>
            </a:r>
            <a:r>
              <a:rPr lang="en-US" sz="1800" spc="-35" baseline="30000" dirty="0">
                <a:latin typeface="Times New Roman"/>
                <a:cs typeface="Times New Roman"/>
              </a:rPr>
              <a:t>st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3"/>
              </a:rPr>
              <a:t>http://bids.delaware.gov</a:t>
            </a:r>
            <a:endParaRPr lang="en-US" sz="1800" u="sng" spc="-10" dirty="0">
              <a:solidFill>
                <a:srgbClr val="0000FF"/>
              </a:solidFill>
              <a:uFill>
                <a:solidFill>
                  <a:srgbClr val="0000FF"/>
                </a:solidFill>
              </a:uFill>
              <a:latin typeface="Times New Roman"/>
              <a:cs typeface="Times New Roman"/>
            </a:endParaRPr>
          </a:p>
          <a:p>
            <a:pPr marL="50800" marR="332105" indent="635">
              <a:lnSpc>
                <a:spcPct val="100000"/>
              </a:lnSpc>
              <a:spcBef>
                <a:spcPts val="1105"/>
              </a:spcBef>
            </a:pPr>
            <a:r>
              <a:rPr lang="en-US" sz="1800" dirty="0">
                <a:solidFill>
                  <a:schemeClr val="tx1"/>
                </a:solidFill>
                <a:latin typeface="Times New Roman"/>
                <a:cs typeface="Times New Roman"/>
              </a:rPr>
              <a:t>Following the questions deadline, communication with bidder(s) is limited to Eddie Mui at the Delaware Health and Social Services via email: 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D</a:t>
            </a:r>
            <a:r>
              <a:rPr lang="en-US"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HSS_D</a:t>
            </a:r>
            <a:r>
              <a:rPr sz="18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Times New Roman"/>
                <a:cs typeface="Times New Roman"/>
                <a:hlinkClick r:id="rId4"/>
              </a:rPr>
              <a:t>MS_dmsprocure@delaware.gov.</a:t>
            </a:r>
            <a:endParaRPr sz="1800" dirty="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981835" y="6389242"/>
            <a:ext cx="5969000" cy="156210"/>
            <a:chOff x="1981835" y="6389242"/>
            <a:chExt cx="5969000" cy="156210"/>
          </a:xfrm>
        </p:grpSpPr>
        <p:sp>
          <p:nvSpPr>
            <p:cNvPr id="5" name="object 5"/>
            <p:cNvSpPr/>
            <p:nvPr/>
          </p:nvSpPr>
          <p:spPr>
            <a:xfrm>
              <a:off x="1994154" y="6401561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09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" name="object 6"/>
            <p:cNvSpPr/>
            <p:nvPr/>
          </p:nvSpPr>
          <p:spPr>
            <a:xfrm>
              <a:off x="1994535" y="6401942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09">
                  <a:moveTo>
                    <a:pt x="0" y="130682"/>
                  </a:moveTo>
                  <a:lnTo>
                    <a:pt x="5943599" y="130682"/>
                  </a:lnTo>
                  <a:lnTo>
                    <a:pt x="5943599" y="0"/>
                  </a:lnTo>
                  <a:lnTo>
                    <a:pt x="0" y="0"/>
                  </a:lnTo>
                  <a:lnTo>
                    <a:pt x="0" y="130682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654552" y="181355"/>
            <a:ext cx="3282950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1524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120"/>
              </a:spcBef>
            </a:pPr>
            <a:r>
              <a:rPr sz="2800" dirty="0"/>
              <a:t>Please</a:t>
            </a:r>
            <a:r>
              <a:rPr sz="2800" spc="-185" dirty="0"/>
              <a:t> </a:t>
            </a:r>
            <a:r>
              <a:rPr sz="2800" spc="-10" dirty="0"/>
              <a:t>Remember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7179" y="1371600"/>
            <a:ext cx="1624583" cy="39623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7239000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04"/>
              </a:spcBef>
            </a:pPr>
            <a:r>
              <a:rPr sz="2800" spc="-10" dirty="0"/>
              <a:t>STAKEHOLDERS</a:t>
            </a:r>
            <a:endParaRPr sz="2800" dirty="0"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xfrm>
            <a:off x="2292577" y="1226310"/>
            <a:ext cx="6050280" cy="3816117"/>
          </a:xfrm>
          <a:prstGeom prst="rect">
            <a:avLst/>
          </a:prstGeom>
        </p:spPr>
        <p:txBody>
          <a:bodyPr vert="horz" wrap="square" lIns="0" tIns="373071" rIns="0" bIns="0" rtlCol="0">
            <a:spAutoFit/>
          </a:bodyPr>
          <a:lstStyle/>
          <a:p>
            <a:pPr marL="387985">
              <a:lnSpc>
                <a:spcPct val="100000"/>
              </a:lnSpc>
              <a:spcBef>
                <a:spcPts val="100"/>
              </a:spcBef>
            </a:pPr>
            <a:r>
              <a:rPr sz="2800" b="1" spc="-20" dirty="0">
                <a:latin typeface="Calibri"/>
                <a:cs typeface="Calibri"/>
              </a:rPr>
              <a:t>Delaware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Health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and</a:t>
            </a:r>
            <a:r>
              <a:rPr sz="2800" b="1" spc="-13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Social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Services</a:t>
            </a:r>
            <a:endParaRPr sz="2800" dirty="0">
              <a:latin typeface="Calibri"/>
              <a:cs typeface="Calibri"/>
            </a:endParaRPr>
          </a:p>
          <a:p>
            <a:pPr marL="679450">
              <a:lnSpc>
                <a:spcPct val="100000"/>
              </a:lnSpc>
              <a:spcBef>
                <a:spcPts val="2420"/>
              </a:spcBef>
            </a:pPr>
            <a:r>
              <a:rPr sz="2800" b="1" dirty="0">
                <a:latin typeface="Calibri"/>
                <a:cs typeface="Calibri"/>
              </a:rPr>
              <a:t>Division</a:t>
            </a:r>
            <a:r>
              <a:rPr sz="2800" b="1" spc="-13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</a:t>
            </a:r>
            <a:r>
              <a:rPr sz="2800" b="1" spc="-140" dirty="0">
                <a:latin typeface="Calibri"/>
                <a:cs typeface="Calibri"/>
              </a:rPr>
              <a:t> </a:t>
            </a:r>
            <a:r>
              <a:rPr lang="en-US" sz="2800" b="1" dirty="0">
                <a:latin typeface="Calibri"/>
                <a:cs typeface="Calibri"/>
              </a:rPr>
              <a:t>Social Services</a:t>
            </a:r>
            <a:endParaRPr sz="2800" dirty="0">
              <a:latin typeface="Calibri"/>
              <a:cs typeface="Calibri"/>
            </a:endParaRPr>
          </a:p>
          <a:p>
            <a:pPr marL="971550" marR="543560" indent="-635">
              <a:lnSpc>
                <a:spcPct val="200000"/>
              </a:lnSpc>
            </a:pPr>
            <a:r>
              <a:rPr sz="2800" b="1" dirty="0">
                <a:latin typeface="Calibri"/>
                <a:cs typeface="Calibri"/>
              </a:rPr>
              <a:t>State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Office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of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Volunteerism Governor’s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Commission</a:t>
            </a:r>
            <a:r>
              <a:rPr sz="2800" b="1" spc="-13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on</a:t>
            </a:r>
            <a:endParaRPr sz="2800" dirty="0">
              <a:latin typeface="Calibri"/>
              <a:cs typeface="Calibri"/>
            </a:endParaRPr>
          </a:p>
          <a:p>
            <a:pPr marL="535305">
              <a:lnSpc>
                <a:spcPct val="100000"/>
              </a:lnSpc>
              <a:spcBef>
                <a:spcPts val="940"/>
              </a:spcBef>
            </a:pPr>
            <a:r>
              <a:rPr sz="2800" b="1" dirty="0">
                <a:latin typeface="Calibri"/>
                <a:cs typeface="Calibri"/>
              </a:rPr>
              <a:t>Community</a:t>
            </a:r>
            <a:r>
              <a:rPr sz="2800" b="1" spc="-10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and</a:t>
            </a:r>
            <a:r>
              <a:rPr sz="2800" b="1" spc="-95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Volunteer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Service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0255" y="204215"/>
            <a:ext cx="4971415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04"/>
              </a:spcBef>
            </a:pPr>
            <a:r>
              <a:rPr sz="2800" dirty="0"/>
              <a:t>State</a:t>
            </a:r>
            <a:r>
              <a:rPr sz="2800" spc="-105" dirty="0"/>
              <a:t> </a:t>
            </a:r>
            <a:r>
              <a:rPr sz="2800" dirty="0"/>
              <a:t>Office</a:t>
            </a:r>
            <a:r>
              <a:rPr sz="2800" spc="-95" dirty="0"/>
              <a:t> </a:t>
            </a:r>
            <a:r>
              <a:rPr sz="2800" dirty="0"/>
              <a:t>of</a:t>
            </a:r>
            <a:r>
              <a:rPr sz="2800" spc="-105" dirty="0"/>
              <a:t> </a:t>
            </a:r>
            <a:r>
              <a:rPr sz="2800" spc="-10" dirty="0"/>
              <a:t>Volunteerism</a:t>
            </a:r>
            <a:endParaRPr sz="2800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115" y="675132"/>
            <a:ext cx="1844039" cy="44957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31848" y="708786"/>
            <a:ext cx="6879590" cy="5386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sz="2200" dirty="0">
                <a:latin typeface="Calibri"/>
                <a:cs typeface="Calibri"/>
              </a:rPr>
              <a:t>The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State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Office</a:t>
            </a:r>
            <a:r>
              <a:rPr sz="2200" spc="-3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Volunteerism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(SOV)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Delaware's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primary </a:t>
            </a:r>
            <a:r>
              <a:rPr sz="2200" dirty="0">
                <a:latin typeface="Calibri"/>
                <a:cs typeface="Calibri"/>
              </a:rPr>
              <a:t>resource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volunteerism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national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service.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SOV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provides </a:t>
            </a:r>
            <a:r>
              <a:rPr sz="2200" spc="-20" dirty="0">
                <a:latin typeface="Calibri"/>
                <a:cs typeface="Calibri"/>
              </a:rPr>
              <a:t>statewide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leadership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promotion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encouragement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volunteerism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4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persons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all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ages,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coordinates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a </a:t>
            </a:r>
            <a:r>
              <a:rPr sz="2200" dirty="0">
                <a:latin typeface="Calibri"/>
                <a:cs typeface="Calibri"/>
              </a:rPr>
              <a:t>variety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volunteer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events,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including: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Governor's Outstanding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Volunteer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Awards,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Governor's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Youth </a:t>
            </a:r>
            <a:r>
              <a:rPr sz="2200" spc="-25" dirty="0">
                <a:latin typeface="Calibri"/>
                <a:cs typeface="Calibri"/>
              </a:rPr>
              <a:t>Volunteer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Awards.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State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Office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Volunteerism </a:t>
            </a:r>
            <a:r>
              <a:rPr sz="2200" spc="-20" dirty="0">
                <a:latin typeface="Calibri"/>
                <a:cs typeface="Calibri"/>
              </a:rPr>
              <a:t>provides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coordination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linkages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with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volunteer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programs </a:t>
            </a:r>
            <a:r>
              <a:rPr sz="2200" dirty="0">
                <a:latin typeface="Calibri"/>
                <a:cs typeface="Calibri"/>
              </a:rPr>
              <a:t>throughout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state,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hosts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Volunteer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Conference,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manages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four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direct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volunteer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service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programs.</a:t>
            </a:r>
            <a:endParaRPr sz="2200" dirty="0">
              <a:latin typeface="Calibri"/>
              <a:cs typeface="Calibri"/>
            </a:endParaRPr>
          </a:p>
          <a:p>
            <a:pPr marL="894080">
              <a:lnSpc>
                <a:spcPct val="100000"/>
              </a:lnSpc>
              <a:spcBef>
                <a:spcPts val="2605"/>
              </a:spcBef>
            </a:pPr>
            <a:r>
              <a:rPr sz="2200" dirty="0">
                <a:latin typeface="Calibri"/>
                <a:cs typeface="Calibri"/>
              </a:rPr>
              <a:t>State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Office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30" dirty="0">
                <a:latin typeface="Calibri"/>
                <a:cs typeface="Calibri"/>
              </a:rPr>
              <a:t>Volunteerism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include:</a:t>
            </a:r>
            <a:endParaRPr sz="2200" dirty="0">
              <a:latin typeface="Calibri"/>
              <a:cs typeface="Calibri"/>
            </a:endParaRPr>
          </a:p>
          <a:p>
            <a:pPr marL="2640965" indent="-342265">
              <a:lnSpc>
                <a:spcPct val="100000"/>
              </a:lnSpc>
              <a:buFont typeface="Arial"/>
              <a:buChar char="•"/>
              <a:tabLst>
                <a:tab pos="2640965" algn="l"/>
              </a:tabLst>
            </a:pPr>
            <a:r>
              <a:rPr sz="2200" spc="-10" dirty="0">
                <a:latin typeface="Calibri"/>
                <a:cs typeface="Calibri"/>
              </a:rPr>
              <a:t>AmeriCorps</a:t>
            </a:r>
            <a:endParaRPr sz="2200" dirty="0">
              <a:latin typeface="Calibri"/>
              <a:cs typeface="Calibri"/>
            </a:endParaRPr>
          </a:p>
          <a:p>
            <a:pPr marL="2640965" indent="-342265">
              <a:lnSpc>
                <a:spcPct val="100000"/>
              </a:lnSpc>
              <a:buFont typeface="Arial"/>
              <a:buChar char="•"/>
              <a:tabLst>
                <a:tab pos="2640965" algn="l"/>
              </a:tabLst>
            </a:pPr>
            <a:r>
              <a:rPr sz="2200" spc="-10" dirty="0">
                <a:latin typeface="Calibri"/>
                <a:cs typeface="Calibri"/>
              </a:rPr>
              <a:t>Foster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Grandparent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</a:t>
            </a:r>
            <a:endParaRPr sz="2200" dirty="0">
              <a:latin typeface="Calibri"/>
              <a:cs typeface="Calibri"/>
            </a:endParaRPr>
          </a:p>
          <a:p>
            <a:pPr marL="2640965" indent="-342265">
              <a:lnSpc>
                <a:spcPct val="100000"/>
              </a:lnSpc>
              <a:buFont typeface="Arial"/>
              <a:buChar char="•"/>
              <a:tabLst>
                <a:tab pos="2640965" algn="l"/>
              </a:tabLst>
            </a:pPr>
            <a:r>
              <a:rPr sz="2200" spc="-25" dirty="0">
                <a:latin typeface="Calibri"/>
                <a:cs typeface="Calibri"/>
              </a:rPr>
              <a:t>Volunteer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Delaware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50+</a:t>
            </a:r>
            <a:endParaRPr sz="2200" dirty="0">
              <a:latin typeface="Calibri"/>
              <a:cs typeface="Calibri"/>
            </a:endParaRPr>
          </a:p>
          <a:p>
            <a:pPr marL="2640965" indent="-342265">
              <a:lnSpc>
                <a:spcPct val="100000"/>
              </a:lnSpc>
              <a:buFont typeface="Arial"/>
              <a:buChar char="•"/>
              <a:tabLst>
                <a:tab pos="2640965" algn="l"/>
              </a:tabLst>
            </a:pPr>
            <a:r>
              <a:rPr sz="2200" spc="-25" dirty="0">
                <a:latin typeface="Calibri"/>
                <a:cs typeface="Calibri"/>
              </a:rPr>
              <a:t>Volunteer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Delaware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38400" y="6373367"/>
            <a:ext cx="5969507" cy="1523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" y="233172"/>
            <a:ext cx="1842516" cy="4495786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04567" y="6259703"/>
            <a:ext cx="5969000" cy="156210"/>
            <a:chOff x="2504567" y="6259703"/>
            <a:chExt cx="5969000" cy="156210"/>
          </a:xfrm>
        </p:grpSpPr>
        <p:sp>
          <p:nvSpPr>
            <p:cNvPr id="4" name="object 4"/>
            <p:cNvSpPr/>
            <p:nvPr/>
          </p:nvSpPr>
          <p:spPr>
            <a:xfrm>
              <a:off x="2516886" y="6272022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17267" y="6272403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0" y="130683"/>
                  </a:moveTo>
                  <a:lnTo>
                    <a:pt x="5943600" y="130683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0683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24000" y="251459"/>
            <a:ext cx="7198995" cy="95440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944880" marR="282575" indent="-702945">
              <a:lnSpc>
                <a:spcPct val="100000"/>
              </a:lnSpc>
              <a:spcBef>
                <a:spcPts val="204"/>
              </a:spcBef>
            </a:pPr>
            <a:r>
              <a:rPr sz="2800" spc="-10" dirty="0"/>
              <a:t>Governor’s</a:t>
            </a:r>
            <a:r>
              <a:rPr sz="2800" spc="-160" dirty="0"/>
              <a:t> </a:t>
            </a:r>
            <a:r>
              <a:rPr sz="2800" spc="-10" dirty="0"/>
              <a:t>Commission</a:t>
            </a:r>
            <a:r>
              <a:rPr sz="2800" spc="-150" dirty="0"/>
              <a:t> </a:t>
            </a:r>
            <a:r>
              <a:rPr sz="2800" dirty="0"/>
              <a:t>on</a:t>
            </a:r>
            <a:r>
              <a:rPr sz="2800" spc="-155" dirty="0"/>
              <a:t> </a:t>
            </a:r>
            <a:r>
              <a:rPr sz="2800" spc="-10" dirty="0"/>
              <a:t>Community </a:t>
            </a:r>
            <a:r>
              <a:rPr sz="2800" dirty="0"/>
              <a:t>and</a:t>
            </a:r>
            <a:r>
              <a:rPr sz="2800" spc="-145" dirty="0"/>
              <a:t> </a:t>
            </a:r>
            <a:r>
              <a:rPr sz="2800" spc="-25" dirty="0"/>
              <a:t>Volunteer</a:t>
            </a:r>
            <a:r>
              <a:rPr sz="2800" spc="-150" dirty="0"/>
              <a:t> </a:t>
            </a:r>
            <a:r>
              <a:rPr sz="2800" spc="-10" dirty="0"/>
              <a:t>Service</a:t>
            </a:r>
            <a:r>
              <a:rPr sz="2800" spc="-160" dirty="0"/>
              <a:t> </a:t>
            </a:r>
            <a:r>
              <a:rPr sz="2800" spc="-10" dirty="0"/>
              <a:t>(GCCVS)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2060194" y="1467229"/>
            <a:ext cx="6501765" cy="3086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latin typeface="Arial"/>
                <a:cs typeface="Arial"/>
              </a:rPr>
              <a:t>Established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in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2004,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by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Governor’s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Executive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Order,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Governor’s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Commission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on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Community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and </a:t>
            </a:r>
            <a:r>
              <a:rPr sz="2000" b="1" spc="-10" dirty="0">
                <a:latin typeface="Arial"/>
                <a:cs typeface="Arial"/>
              </a:rPr>
              <a:t>Volunteer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Service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was</a:t>
            </a:r>
            <a:r>
              <a:rPr sz="2000" b="1" spc="-12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established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to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facilitate volunteerism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and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service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initiatives</a:t>
            </a:r>
            <a:r>
              <a:rPr sz="2000" b="1" spc="-9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throughout</a:t>
            </a:r>
            <a:r>
              <a:rPr sz="2000" b="1" spc="-4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State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Delaware.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2000" dirty="0">
              <a:latin typeface="Arial"/>
              <a:cs typeface="Arial"/>
            </a:endParaRPr>
          </a:p>
          <a:p>
            <a:pPr marL="12700" marR="79375">
              <a:lnSpc>
                <a:spcPct val="100000"/>
              </a:lnSpc>
            </a:pPr>
            <a:r>
              <a:rPr sz="2000" b="1" spc="-20" dirty="0">
                <a:latin typeface="Arial"/>
                <a:cs typeface="Arial"/>
              </a:rPr>
              <a:t>This</a:t>
            </a:r>
            <a:r>
              <a:rPr sz="2000" b="1" spc="-12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Act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consolidates</a:t>
            </a:r>
            <a:r>
              <a:rPr sz="2000" b="1" spc="-5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the</a:t>
            </a:r>
            <a:r>
              <a:rPr sz="2000" b="1" spc="-6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Delaware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Community </a:t>
            </a:r>
            <a:r>
              <a:rPr sz="2000" b="1" dirty="0">
                <a:latin typeface="Arial"/>
                <a:cs typeface="Arial"/>
              </a:rPr>
              <a:t>Service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Commission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(federally</a:t>
            </a:r>
            <a:r>
              <a:rPr sz="2000" b="1" spc="-125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mandated</a:t>
            </a:r>
            <a:r>
              <a:rPr sz="2000" b="1" spc="-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through</a:t>
            </a:r>
            <a:r>
              <a:rPr sz="2000" b="1" spc="-7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Code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Federal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Regulations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45</a:t>
            </a:r>
            <a:r>
              <a:rPr sz="2000" b="1" spc="-8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CFR</a:t>
            </a:r>
            <a:r>
              <a:rPr sz="2000" b="1" spc="-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2550)</a:t>
            </a:r>
            <a:r>
              <a:rPr sz="2000" b="1" spc="-9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with</a:t>
            </a:r>
            <a:r>
              <a:rPr sz="2000" b="1" spc="-120" dirty="0">
                <a:latin typeface="Arial"/>
                <a:cs typeface="Arial"/>
              </a:rPr>
              <a:t> </a:t>
            </a:r>
            <a:r>
              <a:rPr sz="2000" b="1" spc="-25" dirty="0">
                <a:latin typeface="Arial"/>
                <a:cs typeface="Arial"/>
              </a:rPr>
              <a:t>the </a:t>
            </a:r>
            <a:r>
              <a:rPr sz="2000" b="1" dirty="0">
                <a:latin typeface="Arial"/>
                <a:cs typeface="Arial"/>
              </a:rPr>
              <a:t>Council</a:t>
            </a:r>
            <a:r>
              <a:rPr sz="2000" b="1" spc="-11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of</a:t>
            </a:r>
            <a:r>
              <a:rPr sz="2000" b="1" spc="-114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Volunteer</a:t>
            </a:r>
            <a:r>
              <a:rPr sz="2000" b="1" spc="-10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Services.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456" y="1143000"/>
            <a:ext cx="1655063" cy="40385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04567" y="6259703"/>
            <a:ext cx="5969000" cy="156210"/>
            <a:chOff x="2504567" y="6259703"/>
            <a:chExt cx="5969000" cy="156210"/>
          </a:xfrm>
        </p:grpSpPr>
        <p:sp>
          <p:nvSpPr>
            <p:cNvPr id="4" name="object 4"/>
            <p:cNvSpPr/>
            <p:nvPr/>
          </p:nvSpPr>
          <p:spPr>
            <a:xfrm>
              <a:off x="2516886" y="6272022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5943600" y="0"/>
                  </a:moveTo>
                  <a:lnTo>
                    <a:pt x="0" y="0"/>
                  </a:lnTo>
                  <a:lnTo>
                    <a:pt x="0" y="130682"/>
                  </a:lnTo>
                  <a:lnTo>
                    <a:pt x="5943600" y="130682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17267" y="6272403"/>
              <a:ext cx="5943600" cy="130810"/>
            </a:xfrm>
            <a:custGeom>
              <a:avLst/>
              <a:gdLst/>
              <a:ahLst/>
              <a:cxnLst/>
              <a:rect l="l" t="t" r="r" b="b"/>
              <a:pathLst>
                <a:path w="5943600" h="130810">
                  <a:moveTo>
                    <a:pt x="0" y="130683"/>
                  </a:moveTo>
                  <a:lnTo>
                    <a:pt x="5943600" y="130683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30683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352800" y="304800"/>
            <a:ext cx="4018279" cy="52387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603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04"/>
              </a:spcBef>
            </a:pPr>
            <a:r>
              <a:rPr sz="2800" dirty="0"/>
              <a:t>GCCVS</a:t>
            </a:r>
            <a:r>
              <a:rPr sz="2800" spc="-120" dirty="0"/>
              <a:t> </a:t>
            </a:r>
            <a:r>
              <a:rPr sz="2800" dirty="0"/>
              <a:t>Grant</a:t>
            </a:r>
            <a:r>
              <a:rPr sz="2800" spc="-120" dirty="0"/>
              <a:t> </a:t>
            </a:r>
            <a:r>
              <a:rPr sz="2800" spc="-10" dirty="0"/>
              <a:t>Process</a:t>
            </a:r>
            <a:endParaRPr sz="2800" dirty="0"/>
          </a:p>
        </p:txBody>
      </p:sp>
      <p:sp>
        <p:nvSpPr>
          <p:cNvPr id="7" name="object 7"/>
          <p:cNvSpPr txBox="1"/>
          <p:nvPr/>
        </p:nvSpPr>
        <p:spPr>
          <a:xfrm>
            <a:off x="2059685" y="857629"/>
            <a:ext cx="6725284" cy="453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" marR="18288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"/>
                <a:cs typeface="Arial"/>
              </a:rPr>
              <a:t>GCCVS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charged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administering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state’s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process.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process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begins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Request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Proposals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(RFP)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solicit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proposals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that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will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considered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submission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to </a:t>
            </a:r>
            <a:r>
              <a:rPr sz="2000" dirty="0">
                <a:latin typeface="Arial"/>
                <a:cs typeface="Arial"/>
              </a:rPr>
              <a:t>either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National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Competition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Formula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funding</a:t>
            </a:r>
            <a:endParaRPr sz="2000" dirty="0">
              <a:latin typeface="Arial"/>
              <a:cs typeface="Arial"/>
            </a:endParaRPr>
          </a:p>
          <a:p>
            <a:pPr marL="12700" marR="296545">
              <a:lnSpc>
                <a:spcPct val="100000"/>
              </a:lnSpc>
              <a:spcBef>
                <a:spcPts val="1900"/>
              </a:spcBef>
            </a:pPr>
            <a:r>
              <a:rPr sz="2000" b="1" spc="-10" dirty="0">
                <a:latin typeface="Arial"/>
                <a:cs typeface="Arial"/>
              </a:rPr>
              <a:t>“Competitive</a:t>
            </a:r>
            <a:r>
              <a:rPr sz="2000" b="1" spc="-11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funds”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compete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others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nationally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and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1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decided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upon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by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AmeriCorps,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federal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agency.</a:t>
            </a:r>
            <a:r>
              <a:rPr sz="2000" spc="26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A </a:t>
            </a:r>
            <a:r>
              <a:rPr sz="2000" dirty="0">
                <a:latin typeface="Arial"/>
                <a:cs typeface="Arial"/>
              </a:rPr>
              <a:t>minimum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10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members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required.</a:t>
            </a:r>
            <a:endParaRPr sz="2000" dirty="0">
              <a:latin typeface="Arial"/>
              <a:cs typeface="Arial"/>
            </a:endParaRPr>
          </a:p>
          <a:p>
            <a:pPr marL="299720" marR="116205" indent="-287655">
              <a:lnSpc>
                <a:spcPct val="100000"/>
              </a:lnSpc>
              <a:spcBef>
                <a:spcPts val="1505"/>
              </a:spcBef>
              <a:buFont typeface="Wingdings"/>
              <a:buChar char=""/>
              <a:tabLst>
                <a:tab pos="299720" algn="l"/>
              </a:tabLst>
            </a:pPr>
            <a:r>
              <a:rPr sz="1800" dirty="0">
                <a:latin typeface="Arial"/>
                <a:cs typeface="Arial"/>
              </a:rPr>
              <a:t>Applicants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that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submitted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competitive</a:t>
            </a:r>
            <a:r>
              <a:rPr sz="1800" spc="-4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funds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and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are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not </a:t>
            </a:r>
            <a:r>
              <a:rPr sz="1800" dirty="0">
                <a:latin typeface="Arial"/>
                <a:cs typeface="Arial"/>
              </a:rPr>
              <a:t>successful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could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also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considered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formula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funds.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1395"/>
              </a:spcBef>
              <a:tabLst>
                <a:tab pos="3027045" algn="l"/>
              </a:tabLst>
            </a:pPr>
            <a:r>
              <a:rPr sz="2000" b="1" dirty="0">
                <a:latin typeface="Arial"/>
                <a:cs typeface="Arial"/>
              </a:rPr>
              <a:t>“Formula</a:t>
            </a:r>
            <a:r>
              <a:rPr sz="2000" b="1" spc="-10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funds”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compete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at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the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state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level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with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others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for </a:t>
            </a:r>
            <a:r>
              <a:rPr sz="2000" dirty="0">
                <a:latin typeface="Arial"/>
                <a:cs typeface="Arial"/>
              </a:rPr>
              <a:t>federal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formula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funding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allotment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(based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on</a:t>
            </a:r>
            <a:r>
              <a:rPr sz="2000" spc="-8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population)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with </a:t>
            </a:r>
            <a:r>
              <a:rPr sz="2000" spc="-10" dirty="0">
                <a:latin typeface="Arial"/>
                <a:cs typeface="Arial"/>
              </a:rPr>
              <a:t>decisions</a:t>
            </a:r>
            <a:r>
              <a:rPr sz="2000" spc="-1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made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by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GCCVS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in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mid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to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late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spc="-35" dirty="0">
                <a:latin typeface="Arial"/>
                <a:cs typeface="Arial"/>
              </a:rPr>
              <a:t>May.</a:t>
            </a:r>
            <a:r>
              <a:rPr sz="2000" spc="-19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A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minimum</a:t>
            </a:r>
            <a:r>
              <a:rPr sz="2000" spc="5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of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5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members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required.</a:t>
            </a:r>
            <a:r>
              <a:rPr sz="2000" dirty="0">
                <a:latin typeface="Arial"/>
                <a:cs typeface="Arial"/>
              </a:rPr>
              <a:t>	Planning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grants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are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option.</a:t>
            </a:r>
            <a:endParaRPr sz="2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76981" y="1041222"/>
            <a:ext cx="5736590" cy="438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00000"/>
              </a:lnSpc>
              <a:spcBef>
                <a:spcPts val="100"/>
              </a:spcBef>
            </a:pPr>
            <a:r>
              <a:rPr sz="2200" spc="-10" dirty="0">
                <a:latin typeface="Calibri"/>
                <a:cs typeface="Calibri"/>
              </a:rPr>
              <a:t>AmeriCorps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State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grants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support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broad</a:t>
            </a:r>
            <a:r>
              <a:rPr sz="2200" spc="-114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range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of </a:t>
            </a:r>
            <a:r>
              <a:rPr sz="2200" dirty="0">
                <a:latin typeface="Calibri"/>
                <a:cs typeface="Calibri"/>
              </a:rPr>
              <a:t>local</a:t>
            </a:r>
            <a:r>
              <a:rPr sz="2200" spc="-10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service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programs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that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engage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thousands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of </a:t>
            </a:r>
            <a:r>
              <a:rPr sz="2200" spc="-10" dirty="0">
                <a:latin typeface="Calibri"/>
                <a:cs typeface="Calibri"/>
              </a:rPr>
              <a:t>Americans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intensive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service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meet</a:t>
            </a:r>
            <a:r>
              <a:rPr sz="2200" spc="-3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critical community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needs.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Applicants</a:t>
            </a:r>
            <a:r>
              <a:rPr sz="2200" spc="-6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should</a:t>
            </a:r>
            <a:r>
              <a:rPr sz="2200" spc="-10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respond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to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at </a:t>
            </a:r>
            <a:r>
              <a:rPr sz="2200" dirty="0">
                <a:latin typeface="Calibri"/>
                <a:cs typeface="Calibri"/>
              </a:rPr>
              <a:t>least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one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4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the</a:t>
            </a:r>
            <a:r>
              <a:rPr sz="2200" spc="-5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Focus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Areas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(as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outlined</a:t>
            </a:r>
            <a:r>
              <a:rPr sz="2200" spc="-8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in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25" dirty="0">
                <a:latin typeface="Calibri"/>
                <a:cs typeface="Calibri"/>
              </a:rPr>
              <a:t>the </a:t>
            </a:r>
            <a:r>
              <a:rPr sz="2200" dirty="0">
                <a:latin typeface="Calibri"/>
                <a:cs typeface="Calibri"/>
              </a:rPr>
              <a:t>202</a:t>
            </a:r>
            <a:r>
              <a:rPr lang="en-US" sz="2200" dirty="0">
                <a:latin typeface="Calibri"/>
                <a:cs typeface="Calibri"/>
              </a:rPr>
              <a:t>5</a:t>
            </a:r>
            <a:r>
              <a:rPr sz="2200" spc="-8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AmeriCorps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Notice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of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Funding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Opportunity), </a:t>
            </a:r>
            <a:r>
              <a:rPr sz="2200" dirty="0">
                <a:latin typeface="Calibri"/>
                <a:cs typeface="Calibri"/>
              </a:rPr>
              <a:t>which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20" dirty="0">
                <a:latin typeface="Calibri"/>
                <a:cs typeface="Calibri"/>
              </a:rPr>
              <a:t>are:</a:t>
            </a:r>
            <a:endParaRPr sz="2200" dirty="0">
              <a:latin typeface="Calibri"/>
              <a:cs typeface="Calibri"/>
            </a:endParaRPr>
          </a:p>
          <a:p>
            <a:pPr marL="1365885" marR="972185" algn="ctr">
              <a:lnSpc>
                <a:spcPct val="100000"/>
              </a:lnSpc>
            </a:pPr>
            <a:r>
              <a:rPr sz="2200" spc="-25" dirty="0">
                <a:latin typeface="Calibri"/>
                <a:cs typeface="Calibri"/>
              </a:rPr>
              <a:t>Veterans</a:t>
            </a:r>
            <a:r>
              <a:rPr sz="2200" spc="-7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and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dirty="0">
                <a:latin typeface="Calibri"/>
                <a:cs typeface="Calibri"/>
              </a:rPr>
              <a:t>Military</a:t>
            </a:r>
            <a:r>
              <a:rPr sz="2200" spc="-7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Families Economic</a:t>
            </a:r>
            <a:r>
              <a:rPr sz="2200" spc="-9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Opportunity Education</a:t>
            </a:r>
            <a:endParaRPr sz="2200" dirty="0">
              <a:latin typeface="Calibri"/>
              <a:cs typeface="Calibri"/>
            </a:endParaRPr>
          </a:p>
          <a:p>
            <a:pPr marL="2108200" marR="1133475" indent="-602615">
              <a:lnSpc>
                <a:spcPct val="100000"/>
              </a:lnSpc>
            </a:pPr>
            <a:r>
              <a:rPr sz="2200" spc="-20" dirty="0">
                <a:latin typeface="Calibri"/>
                <a:cs typeface="Calibri"/>
              </a:rPr>
              <a:t>Environmental</a:t>
            </a:r>
            <a:r>
              <a:rPr sz="2200" spc="-6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Stewardship Healthy</a:t>
            </a:r>
            <a:r>
              <a:rPr sz="2200" spc="-90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Futures </a:t>
            </a:r>
            <a:r>
              <a:rPr sz="2200" dirty="0">
                <a:latin typeface="Calibri"/>
                <a:cs typeface="Calibri"/>
              </a:rPr>
              <a:t>Disaster</a:t>
            </a:r>
            <a:r>
              <a:rPr sz="2200" spc="-125" dirty="0">
                <a:latin typeface="Calibri"/>
                <a:cs typeface="Calibri"/>
              </a:rPr>
              <a:t> </a:t>
            </a:r>
            <a:r>
              <a:rPr sz="2200" spc="-10" dirty="0">
                <a:latin typeface="Calibri"/>
                <a:cs typeface="Calibri"/>
              </a:rPr>
              <a:t>Services</a:t>
            </a:r>
            <a:endParaRPr sz="22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2200" y="5998464"/>
            <a:ext cx="5969495" cy="1523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5447" y="693420"/>
            <a:ext cx="1840991" cy="449884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945892" y="402336"/>
            <a:ext cx="4490720" cy="584835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22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75"/>
              </a:spcBef>
            </a:pPr>
            <a:r>
              <a:rPr dirty="0"/>
              <a:t>SCOPE</a:t>
            </a:r>
            <a:r>
              <a:rPr spc="-80" dirty="0"/>
              <a:t> </a:t>
            </a:r>
            <a:r>
              <a:rPr dirty="0"/>
              <a:t>OF</a:t>
            </a:r>
            <a:r>
              <a:rPr spc="-85" dirty="0"/>
              <a:t> </a:t>
            </a:r>
            <a:r>
              <a:rPr spc="-10" dirty="0"/>
              <a:t>SERVICES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600" y="762000"/>
            <a:ext cx="1844039" cy="44957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2525902" y="6130163"/>
            <a:ext cx="5969000" cy="154940"/>
            <a:chOff x="2525902" y="6130163"/>
            <a:chExt cx="5969000" cy="154940"/>
          </a:xfrm>
        </p:grpSpPr>
        <p:sp>
          <p:nvSpPr>
            <p:cNvPr id="4" name="object 4"/>
            <p:cNvSpPr/>
            <p:nvPr/>
          </p:nvSpPr>
          <p:spPr>
            <a:xfrm>
              <a:off x="2538221" y="6142482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5943600" y="0"/>
                  </a:moveTo>
                  <a:lnTo>
                    <a:pt x="0" y="0"/>
                  </a:lnTo>
                  <a:lnTo>
                    <a:pt x="0" y="129540"/>
                  </a:lnTo>
                  <a:lnTo>
                    <a:pt x="5943600" y="129540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84B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" name="object 5"/>
            <p:cNvSpPr/>
            <p:nvPr/>
          </p:nvSpPr>
          <p:spPr>
            <a:xfrm>
              <a:off x="2538602" y="6142863"/>
              <a:ext cx="5943600" cy="129539"/>
            </a:xfrm>
            <a:custGeom>
              <a:avLst/>
              <a:gdLst/>
              <a:ahLst/>
              <a:cxnLst/>
              <a:rect l="l" t="t" r="r" b="b"/>
              <a:pathLst>
                <a:path w="5943600" h="129539">
                  <a:moveTo>
                    <a:pt x="0" y="129540"/>
                  </a:moveTo>
                  <a:lnTo>
                    <a:pt x="5943600" y="129540"/>
                  </a:lnTo>
                  <a:lnTo>
                    <a:pt x="5943600" y="0"/>
                  </a:lnTo>
                  <a:lnTo>
                    <a:pt x="0" y="0"/>
                  </a:lnTo>
                  <a:lnTo>
                    <a:pt x="0" y="129540"/>
                  </a:lnTo>
                  <a:close/>
                </a:path>
              </a:pathLst>
            </a:custGeom>
            <a:ln w="25400">
              <a:solidFill>
                <a:srgbClr val="0080AE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334639" y="977011"/>
            <a:ext cx="6396355" cy="40030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3200" dirty="0">
                <a:latin typeface="Arial"/>
                <a:cs typeface="Arial"/>
              </a:rPr>
              <a:t>All</a:t>
            </a:r>
            <a:r>
              <a:rPr sz="3200" spc="-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components</a:t>
            </a:r>
            <a:r>
              <a:rPr sz="3200" spc="-10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listed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this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section </a:t>
            </a:r>
            <a:r>
              <a:rPr sz="3200" dirty="0">
                <a:latin typeface="Arial"/>
                <a:cs typeface="Arial"/>
              </a:rPr>
              <a:t>are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i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mandatory.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3200" dirty="0">
              <a:latin typeface="Arial"/>
              <a:cs typeface="Arial"/>
            </a:endParaRPr>
          </a:p>
          <a:p>
            <a:pPr marL="46355" marR="40640" indent="-635" algn="ctr">
              <a:lnSpc>
                <a:spcPct val="100000"/>
              </a:lnSpc>
            </a:pPr>
            <a:r>
              <a:rPr sz="3200" dirty="0">
                <a:highlight>
                  <a:srgbClr val="FFFF00"/>
                </a:highlight>
                <a:latin typeface="Arial"/>
                <a:cs typeface="Arial"/>
              </a:rPr>
              <a:t>Proposals</a:t>
            </a:r>
            <a:r>
              <a:rPr sz="3200" spc="-90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3200" dirty="0">
                <a:highlight>
                  <a:srgbClr val="FFFF00"/>
                </a:highlight>
                <a:latin typeface="Arial"/>
                <a:cs typeface="Arial"/>
              </a:rPr>
              <a:t>will</a:t>
            </a:r>
            <a:r>
              <a:rPr sz="3200" spc="-55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3200" dirty="0">
                <a:highlight>
                  <a:srgbClr val="FFFF00"/>
                </a:highlight>
                <a:latin typeface="Arial"/>
                <a:cs typeface="Arial"/>
              </a:rPr>
              <a:t>be</a:t>
            </a:r>
            <a:r>
              <a:rPr sz="3200" spc="-80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3200" dirty="0">
                <a:highlight>
                  <a:srgbClr val="FFFF00"/>
                </a:highlight>
                <a:latin typeface="Arial"/>
                <a:cs typeface="Arial"/>
              </a:rPr>
              <a:t>accepted</a:t>
            </a:r>
            <a:r>
              <a:rPr sz="3200" spc="-105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3200" spc="-10" dirty="0">
                <a:highlight>
                  <a:srgbClr val="FFFF00"/>
                </a:highlight>
                <a:latin typeface="Arial"/>
                <a:cs typeface="Arial"/>
              </a:rPr>
              <a:t>until </a:t>
            </a:r>
            <a:r>
              <a:rPr sz="3200" b="1" spc="-20" dirty="0">
                <a:highlight>
                  <a:srgbClr val="FFFF00"/>
                </a:highlight>
                <a:latin typeface="Arial"/>
                <a:cs typeface="Arial"/>
              </a:rPr>
              <a:t>1</a:t>
            </a:r>
            <a:r>
              <a:rPr lang="en-US" sz="3200" b="1" spc="-20" dirty="0">
                <a:highlight>
                  <a:srgbClr val="FFFF00"/>
                </a:highlight>
                <a:latin typeface="Arial"/>
                <a:cs typeface="Arial"/>
              </a:rPr>
              <a:t>p</a:t>
            </a:r>
            <a:r>
              <a:rPr sz="3200" b="1" spc="-20" dirty="0">
                <a:highlight>
                  <a:srgbClr val="FFFF00"/>
                </a:highlight>
                <a:latin typeface="Arial"/>
                <a:cs typeface="Arial"/>
              </a:rPr>
              <a:t>.m.,</a:t>
            </a:r>
            <a:r>
              <a:rPr sz="3200" b="1" spc="-195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lang="en-US" sz="3200" b="1" spc="-195" dirty="0">
                <a:highlight>
                  <a:srgbClr val="FFFF00"/>
                </a:highlight>
                <a:latin typeface="Arial"/>
                <a:cs typeface="Arial"/>
              </a:rPr>
              <a:t>February 28</a:t>
            </a:r>
            <a:r>
              <a:rPr sz="3200" b="1" u="sng" dirty="0">
                <a:highlight>
                  <a:srgbClr val="FFFF00"/>
                </a:highlight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,</a:t>
            </a:r>
            <a:r>
              <a:rPr sz="3200" b="1" u="sng" spc="-25" dirty="0">
                <a:highlight>
                  <a:srgbClr val="FFFF00"/>
                </a:highlight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200" b="1" u="sng" dirty="0">
                <a:highlight>
                  <a:srgbClr val="FFFF00"/>
                </a:highlight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202</a:t>
            </a:r>
            <a:r>
              <a:rPr lang="en-US" sz="3200" b="1" u="sng" dirty="0">
                <a:highlight>
                  <a:srgbClr val="FFFF00"/>
                </a:highlight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5</a:t>
            </a:r>
            <a:r>
              <a:rPr sz="3200" b="1" spc="-55" dirty="0"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at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which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time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proposals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will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be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opened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and </a:t>
            </a:r>
            <a:r>
              <a:rPr sz="3200" dirty="0">
                <a:latin typeface="Arial"/>
                <a:cs typeface="Arial"/>
              </a:rPr>
              <a:t>recorded.</a:t>
            </a:r>
            <a:r>
              <a:rPr sz="3200" spc="-16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The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proposals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20" dirty="0">
                <a:latin typeface="Arial"/>
                <a:cs typeface="Arial"/>
              </a:rPr>
              <a:t>must </a:t>
            </a:r>
            <a:r>
              <a:rPr sz="3200" spc="-10" dirty="0">
                <a:latin typeface="Arial"/>
                <a:cs typeface="Arial"/>
              </a:rPr>
              <a:t>include: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352800" y="381000"/>
            <a:ext cx="4076700" cy="585470"/>
          </a:xfrm>
          <a:prstGeom prst="rect">
            <a:avLst/>
          </a:prstGeom>
          <a:solidFill>
            <a:srgbClr val="00AEEE"/>
          </a:solidFill>
        </p:spPr>
        <p:txBody>
          <a:bodyPr vert="horz" wrap="square" lIns="0" tIns="228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80"/>
              </a:spcBef>
            </a:pPr>
            <a:r>
              <a:rPr sz="3200" b="1" spc="-10" dirty="0">
                <a:solidFill>
                  <a:srgbClr val="FFFFFF"/>
                </a:solidFill>
                <a:latin typeface="Arial"/>
                <a:cs typeface="Arial"/>
              </a:rPr>
              <a:t>RESPONSE</a:t>
            </a:r>
            <a:r>
              <a:rPr sz="3200" b="1" spc="-9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32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Arial"/>
                <a:cs typeface="Arial"/>
              </a:rPr>
              <a:t>RFP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1309</TotalTime>
  <Words>2212</Words>
  <Application>Microsoft Office PowerPoint</Application>
  <PresentationFormat>On-screen Show (4:3)</PresentationFormat>
  <Paragraphs>253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Gill Sans MT</vt:lpstr>
      <vt:lpstr>Symbol</vt:lpstr>
      <vt:lpstr>Times New Roman</vt:lpstr>
      <vt:lpstr>Wingdings</vt:lpstr>
      <vt:lpstr>Office Theme</vt:lpstr>
      <vt:lpstr>REQUEST FOR PROPOSAL NO. HSS-25-016 AMERICORPS</vt:lpstr>
      <vt:lpstr>REQUEST FOR PROPOSAL NO. AMERICORPS REQUEST FOR</vt:lpstr>
      <vt:lpstr>INFORMATION SESSION</vt:lpstr>
      <vt:lpstr>STAKEHOLDERS</vt:lpstr>
      <vt:lpstr>State Office of Volunteerism</vt:lpstr>
      <vt:lpstr>Governor’s Commission on Community and Volunteer Service (GCCVS)</vt:lpstr>
      <vt:lpstr>GCCVS Grant Process</vt:lpstr>
      <vt:lpstr>SCOPE OF SERVICES</vt:lpstr>
      <vt:lpstr>PowerPoint Presentation</vt:lpstr>
      <vt:lpstr>RESPONSE TO RFP</vt:lpstr>
      <vt:lpstr>PowerPoint Presentation</vt:lpstr>
      <vt:lpstr>RESPONSE TO RFP</vt:lpstr>
      <vt:lpstr>RESPONSE TO RFP</vt:lpstr>
      <vt:lpstr>RESPONSE TO RFP</vt:lpstr>
      <vt:lpstr>Attachment 2 - Non-Collusion Statement</vt:lpstr>
      <vt:lpstr>RESPONSE TO RFP</vt:lpstr>
      <vt:lpstr>Attachment 3 – Exception Form</vt:lpstr>
      <vt:lpstr>RESPONSE TO RFP</vt:lpstr>
      <vt:lpstr>Confidential Information Form</vt:lpstr>
      <vt:lpstr>RESPONSE TO RFP</vt:lpstr>
      <vt:lpstr>BUSINESS REFERENCES</vt:lpstr>
      <vt:lpstr>RESPONSE TO RFP</vt:lpstr>
      <vt:lpstr>Appendix C – Letter of Intent</vt:lpstr>
      <vt:lpstr>Appendix C – Letter of Intent</vt:lpstr>
      <vt:lpstr>Appendix C – Letter of Intent</vt:lpstr>
      <vt:lpstr>Appendix C – Letter of Intent</vt:lpstr>
      <vt:lpstr>RESPONSE TO RFP</vt:lpstr>
      <vt:lpstr>Appendix D – Readiness Self-Assessment</vt:lpstr>
      <vt:lpstr>RESPONSE TO RFP</vt:lpstr>
      <vt:lpstr>Appendix E – Verification of SAM.GOV Registration</vt:lpstr>
      <vt:lpstr>RESPONSE TO RFP</vt:lpstr>
      <vt:lpstr>Mandatory Questions</vt:lpstr>
      <vt:lpstr>RESPONSE TO RFP</vt:lpstr>
      <vt:lpstr>RESPONSE TO RFP</vt:lpstr>
      <vt:lpstr>TIMELINE</vt:lpstr>
      <vt:lpstr>Please Remember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DHSS</dc:creator>
  <cp:lastModifiedBy>Clark, Sandra (OMB)</cp:lastModifiedBy>
  <cp:revision>13</cp:revision>
  <dcterms:created xsi:type="dcterms:W3CDTF">2024-01-17T20:11:53Z</dcterms:created>
  <dcterms:modified xsi:type="dcterms:W3CDTF">2024-12-05T14:33:59Z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2024-01-12T00:00:00Z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2024-01-17T00:00:00Z</vt:filetime>
  </property>
  <property fmtid="{D5CDD505-2E9C-101B-9397-08002B2CF9AE}" pid="5" name="Producer">
    <vt:lpwstr>Microsoft® PowerPoint® for Microsoft 365</vt:lpwstr>
  </property>
</Properties>
</file>