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5" r:id="rId5"/>
    <p:sldId id="264" r:id="rId6"/>
    <p:sldId id="263" r:id="rId7"/>
    <p:sldId id="261" r:id="rId8"/>
    <p:sldId id="262" r:id="rId9"/>
    <p:sldId id="267" r:id="rId10"/>
    <p:sldId id="258" r:id="rId11"/>
    <p:sldId id="259" r:id="rId12"/>
    <p:sldId id="260" r:id="rId13"/>
    <p:sldId id="266" r:id="rId14"/>
    <p:sldId id="256" r:id="rId15"/>
    <p:sldId id="25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15AA434-E674-4D89-88CB-AB1310AA8B94}" type="datetimeFigureOut">
              <a:rPr lang="en-US" smtClean="0"/>
              <a:pPr/>
              <a:t>12/23/2010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90A235D-7BAC-4109-BBC6-CAF0F966FC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A235D-7BAC-4109-BBC6-CAF0F966FCA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 Data Sharing Interfaces - An Example</a:t>
            </a:r>
          </a:p>
          <a:p>
            <a:r>
              <a:rPr lang="en-US" dirty="0" smtClean="0"/>
              <a:t>Highlighted</a:t>
            </a:r>
            <a:r>
              <a:rPr lang="en-US" baseline="0" dirty="0" smtClean="0"/>
              <a:t> above are some organizations with fairly large amount data.  Each of these organizations have multiple data repositories indicated by the small circles.  Each of these data repositories serve specific applications.  Each of these applications in turn may need data from one or more of the similar data repositories within the same agency or across multiple agencies.  This need is satisfied by the interfaces as pictured by the straight lines above.  The above picture depicts only an example and in reality there are several hundred interfaces that exist today.  The growth in this  model is unsustainable.  The next slide shows a picture of where we are heading.</a:t>
            </a:r>
            <a:endParaRPr lang="en-US" dirty="0"/>
          </a:p>
        </p:txBody>
      </p:sp>
      <p:sp>
        <p:nvSpPr>
          <p:cNvPr id="4" name="Slide Number Placeholder 3"/>
          <p:cNvSpPr>
            <a:spLocks noGrp="1"/>
          </p:cNvSpPr>
          <p:nvPr>
            <p:ph type="sldNum" sz="quarter" idx="10"/>
          </p:nvPr>
        </p:nvSpPr>
        <p:spPr/>
        <p:txBody>
          <a:bodyPr/>
          <a:lstStyle/>
          <a:p>
            <a:fld id="{FF1B45D0-2194-4CFA-AFE8-8BB8559742A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Future of Data Sharing and Interfaces – Proposed Path</a:t>
            </a:r>
          </a:p>
          <a:p>
            <a:endParaRPr lang="en-US" dirty="0" smtClean="0"/>
          </a:p>
          <a:p>
            <a:r>
              <a:rPr lang="en-US" dirty="0" smtClean="0"/>
              <a:t>In this</a:t>
            </a:r>
            <a:r>
              <a:rPr lang="en-US" baseline="0" dirty="0" smtClean="0"/>
              <a:t> picture the like data are identified as major shared-repositories.  All the shared information pertaining to education stays in one repository enabling various applications(business functions) within DOE and outside of DOE to have access as authenticated.  Similar Shared-repositories and access of data in them, would create a more sustainable, efficiency driven data model for the state.</a:t>
            </a:r>
            <a:endParaRPr lang="en-US" dirty="0"/>
          </a:p>
        </p:txBody>
      </p:sp>
      <p:sp>
        <p:nvSpPr>
          <p:cNvPr id="4" name="Slide Number Placeholder 3"/>
          <p:cNvSpPr>
            <a:spLocks noGrp="1"/>
          </p:cNvSpPr>
          <p:nvPr>
            <p:ph type="sldNum" sz="quarter" idx="10"/>
          </p:nvPr>
        </p:nvSpPr>
        <p:spPr/>
        <p:txBody>
          <a:bodyPr/>
          <a:lstStyle/>
          <a:p>
            <a:fld id="{FF1B45D0-2194-4CFA-AFE8-8BB8559742A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simplistic picture of all major shared-repositories providing</a:t>
            </a:r>
            <a:r>
              <a:rPr lang="en-US" baseline="0" dirty="0" smtClean="0"/>
              <a:t> to benefit the citizens.  Applications from various agencies could have access to these repositories(as authorized) to allow effective use of data that already exists within the state.</a:t>
            </a:r>
            <a:endParaRPr lang="en-US" dirty="0"/>
          </a:p>
        </p:txBody>
      </p:sp>
      <p:sp>
        <p:nvSpPr>
          <p:cNvPr id="4" name="Slide Number Placeholder 3"/>
          <p:cNvSpPr>
            <a:spLocks noGrp="1"/>
          </p:cNvSpPr>
          <p:nvPr>
            <p:ph type="sldNum" sz="quarter" idx="10"/>
          </p:nvPr>
        </p:nvSpPr>
        <p:spPr/>
        <p:txBody>
          <a:bodyPr/>
          <a:lstStyle/>
          <a:p>
            <a:fld id="{FF1B45D0-2194-4CFA-AFE8-8BB8559742A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A235D-7BAC-4109-BBC6-CAF0F966FCA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A235D-7BAC-4109-BBC6-CAF0F966FCA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A235D-7BAC-4109-BBC6-CAF0F966FCA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A235D-7BAC-4109-BBC6-CAF0F966FCA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A235D-7BAC-4109-BBC6-CAF0F966FCA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Strategy</a:t>
            </a:r>
            <a:endParaRPr lang="en-US" dirty="0"/>
          </a:p>
        </p:txBody>
      </p:sp>
      <p:sp>
        <p:nvSpPr>
          <p:cNvPr id="3" name="Subtitle 2"/>
          <p:cNvSpPr>
            <a:spLocks noGrp="1"/>
          </p:cNvSpPr>
          <p:nvPr>
            <p:ph type="subTitle" idx="1"/>
          </p:nvPr>
        </p:nvSpPr>
        <p:spPr>
          <a:xfrm>
            <a:off x="1371600" y="3886200"/>
            <a:ext cx="6400800" cy="2438400"/>
          </a:xfrm>
        </p:spPr>
        <p:txBody>
          <a:bodyPr>
            <a:normAutofit/>
          </a:bodyPr>
          <a:lstStyle/>
          <a:p>
            <a:r>
              <a:rPr lang="en-US" sz="1800" b="1" dirty="0" smtClean="0"/>
              <a:t>PLEASE NOTE THAT THE DATA SHARING “BUBBLES” EXPLAINED IN THIS PRESENTATION ARE CONCEPTUAL. THEY ARE NOT CURRENTLY IN USE AND ARE NOT REQUIRED IN THE FACTS II BID PROCESSES  AT THIS TIME.</a:t>
            </a:r>
            <a:endParaRPr lang="en-US"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1143000"/>
          </a:xfrm>
        </p:spPr>
        <p:txBody>
          <a:bodyPr/>
          <a:lstStyle/>
          <a:p>
            <a:r>
              <a:rPr lang="en-US" dirty="0" smtClean="0"/>
              <a:t>System Architecture</a:t>
            </a:r>
            <a:endParaRPr lang="en-US" dirty="0"/>
          </a:p>
        </p:txBody>
      </p:sp>
      <p:sp>
        <p:nvSpPr>
          <p:cNvPr id="3" name="Content Placeholder 2"/>
          <p:cNvSpPr>
            <a:spLocks noGrp="1"/>
          </p:cNvSpPr>
          <p:nvPr>
            <p:ph idx="1"/>
          </p:nvPr>
        </p:nvSpPr>
        <p:spPr>
          <a:xfrm>
            <a:off x="457200" y="2971800"/>
            <a:ext cx="8229600" cy="3154363"/>
          </a:xfrm>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50563" y="1440452"/>
            <a:ext cx="9042874" cy="5112748"/>
          </a:xfrm>
          <a:prstGeom prst="rect">
            <a:avLst/>
          </a:prstGeom>
          <a:noFill/>
          <a:ln w="9525">
            <a:noFill/>
            <a:miter lim="800000"/>
            <a:headEnd/>
            <a:tailEnd/>
          </a:ln>
        </p:spPr>
      </p:pic>
      <p:sp>
        <p:nvSpPr>
          <p:cNvPr id="3" name="TextBox 2"/>
          <p:cNvSpPr txBox="1"/>
          <p:nvPr/>
        </p:nvSpPr>
        <p:spPr>
          <a:xfrm>
            <a:off x="2756118" y="420469"/>
            <a:ext cx="3631763" cy="646331"/>
          </a:xfrm>
          <a:prstGeom prst="rect">
            <a:avLst/>
          </a:prstGeom>
          <a:noFill/>
        </p:spPr>
        <p:txBody>
          <a:bodyPr wrap="none" rtlCol="0">
            <a:spAutoFit/>
          </a:bodyPr>
          <a:lstStyle/>
          <a:p>
            <a:r>
              <a:rPr lang="en-US" sz="3600" dirty="0" smtClean="0"/>
              <a:t>Network Template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503151" y="609600"/>
            <a:ext cx="8137697" cy="6248400"/>
          </a:xfrm>
          <a:prstGeom prst="rect">
            <a:avLst/>
          </a:prstGeom>
          <a:noFill/>
          <a:ln w="9525">
            <a:noFill/>
            <a:miter lim="800000"/>
            <a:headEnd/>
            <a:tailEnd/>
          </a:ln>
        </p:spPr>
      </p:pic>
      <p:sp>
        <p:nvSpPr>
          <p:cNvPr id="3" name="TextBox 2"/>
          <p:cNvSpPr txBox="1"/>
          <p:nvPr/>
        </p:nvSpPr>
        <p:spPr>
          <a:xfrm>
            <a:off x="2092122" y="0"/>
            <a:ext cx="4959756" cy="646331"/>
          </a:xfrm>
          <a:prstGeom prst="rect">
            <a:avLst/>
          </a:prstGeom>
          <a:noFill/>
        </p:spPr>
        <p:txBody>
          <a:bodyPr wrap="none" rtlCol="0">
            <a:spAutoFit/>
          </a:bodyPr>
          <a:lstStyle/>
          <a:p>
            <a:r>
              <a:rPr lang="en-US" sz="3600" dirty="0" smtClean="0"/>
              <a:t>Sample Network Diagram</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FACTS II Interfaces</a:t>
            </a:r>
            <a:br>
              <a:rPr lang="en-US" dirty="0" smtClean="0"/>
            </a:br>
            <a:r>
              <a:rPr lang="en-US" sz="2700" dirty="0" smtClean="0"/>
              <a:t>Example of interfaces with at least 30 repositories</a:t>
            </a:r>
            <a:endParaRPr lang="en-US" sz="2700" dirty="0"/>
          </a:p>
        </p:txBody>
      </p:sp>
      <p:sp>
        <p:nvSpPr>
          <p:cNvPr id="4" name="Content Placeholder 3"/>
          <p:cNvSpPr>
            <a:spLocks noGrp="1"/>
          </p:cNvSpPr>
          <p:nvPr>
            <p:ph sz="half" idx="2"/>
          </p:nvPr>
        </p:nvSpPr>
        <p:spPr>
          <a:xfrm>
            <a:off x="457200" y="1600200"/>
            <a:ext cx="4040188" cy="4724400"/>
          </a:xfrm>
        </p:spPr>
        <p:txBody>
          <a:bodyPr>
            <a:normAutofit fontScale="85000" lnSpcReduction="20000"/>
          </a:bodyPr>
          <a:lstStyle/>
          <a:p>
            <a:r>
              <a:rPr lang="en-US" dirty="0" smtClean="0"/>
              <a:t>Delaware Courts systems: 5 systems / repositories.</a:t>
            </a:r>
          </a:p>
          <a:p>
            <a:r>
              <a:rPr lang="en-US" dirty="0" smtClean="0"/>
              <a:t>Delaware Department of Justice systems: 1 system / repository.</a:t>
            </a:r>
          </a:p>
          <a:p>
            <a:pPr>
              <a:buNone/>
            </a:pPr>
            <a:r>
              <a:rPr lang="en-US" dirty="0" smtClean="0"/>
              <a:t>• 	Delaware Department of Health and Social Services: 13 systems / repositories</a:t>
            </a:r>
          </a:p>
          <a:p>
            <a:r>
              <a:rPr lang="en-US" dirty="0" smtClean="0"/>
              <a:t>Delaware Department of Education: 2 systems / repositories</a:t>
            </a:r>
          </a:p>
          <a:p>
            <a:r>
              <a:rPr lang="en-US" dirty="0" smtClean="0"/>
              <a:t>• Delaware Department of Labor: 1 system / repository</a:t>
            </a:r>
          </a:p>
          <a:p>
            <a:r>
              <a:rPr lang="en-US" dirty="0" smtClean="0"/>
              <a:t>• Delaware Department of Revenue: 1 system / repository</a:t>
            </a:r>
          </a:p>
          <a:p>
            <a:r>
              <a:rPr lang="en-US" dirty="0" smtClean="0"/>
              <a:t>Delaware Department of Technology and Information: 1 system / repository</a:t>
            </a:r>
          </a:p>
          <a:p>
            <a:endParaRPr lang="en-US" dirty="0" smtClean="0"/>
          </a:p>
          <a:p>
            <a:endParaRPr lang="en-US" dirty="0"/>
          </a:p>
        </p:txBody>
      </p:sp>
      <p:sp>
        <p:nvSpPr>
          <p:cNvPr id="6" name="Content Placeholder 5"/>
          <p:cNvSpPr>
            <a:spLocks noGrp="1"/>
          </p:cNvSpPr>
          <p:nvPr>
            <p:ph sz="quarter" idx="4"/>
          </p:nvPr>
        </p:nvSpPr>
        <p:spPr>
          <a:xfrm>
            <a:off x="4645025" y="1600200"/>
            <a:ext cx="4041775" cy="4525963"/>
          </a:xfrm>
        </p:spPr>
        <p:txBody>
          <a:bodyPr>
            <a:normAutofit fontScale="85000" lnSpcReduction="10000"/>
          </a:bodyPr>
          <a:lstStyle/>
          <a:p>
            <a:r>
              <a:rPr lang="en-US" dirty="0" smtClean="0"/>
              <a:t>Delaware Office of State Planning Coordination: 1 system / repository </a:t>
            </a:r>
          </a:p>
          <a:p>
            <a:r>
              <a:rPr lang="en-US" dirty="0" smtClean="0"/>
              <a:t>Office of Management and Budget: 3 systems / repositories.</a:t>
            </a:r>
          </a:p>
          <a:p>
            <a:r>
              <a:rPr lang="en-US" dirty="0" smtClean="0"/>
              <a:t>Delaware Department of the Treasury: 1 system / repository</a:t>
            </a:r>
          </a:p>
          <a:p>
            <a:r>
              <a:rPr lang="en-US" dirty="0" smtClean="0"/>
              <a:t>PNC Bank: 1 system / repository</a:t>
            </a:r>
          </a:p>
          <a:p>
            <a:r>
              <a:rPr lang="en-US" dirty="0" smtClean="0"/>
              <a:t>Prevent Child Abuse Delaware: 1 system / repository</a:t>
            </a:r>
          </a:p>
          <a:p>
            <a:r>
              <a:rPr lang="en-US" dirty="0" smtClean="0"/>
              <a:t>National Adoption Committee: 1 system / repository</a:t>
            </a:r>
          </a:p>
          <a:p>
            <a:r>
              <a:rPr lang="en-US" dirty="0" smtClean="0"/>
              <a:t>Local Police Departments: 1 system / repository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Current Data Sharing Interfaces </a:t>
            </a:r>
            <a:br>
              <a:rPr lang="en-US" dirty="0" smtClean="0"/>
            </a:br>
            <a:r>
              <a:rPr lang="en-US" dirty="0" smtClean="0"/>
              <a:t>- An Example( </a:t>
            </a:r>
            <a:r>
              <a:rPr lang="en-US" sz="3600" dirty="0" smtClean="0"/>
              <a:t>Simplified for Legibility</a:t>
            </a:r>
            <a:r>
              <a:rPr lang="en-US" dirty="0" smtClean="0"/>
              <a:t>)</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447800" y="1371600"/>
            <a:ext cx="6315075" cy="47434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 of Data Sharing and Interfaces – Proposed Path</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295400" y="1676400"/>
            <a:ext cx="6305550" cy="46386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92630" y="3355372"/>
          <a:ext cx="5463540" cy="2996819"/>
        </p:xfrm>
        <a:graphic>
          <a:graphicData uri="http://schemas.openxmlformats.org/drawingml/2006/table">
            <a:tbl>
              <a:tblPr/>
              <a:tblGrid>
                <a:gridCol w="607060"/>
                <a:gridCol w="607060"/>
                <a:gridCol w="607060"/>
                <a:gridCol w="607060"/>
                <a:gridCol w="607060"/>
                <a:gridCol w="607060"/>
                <a:gridCol w="607060"/>
                <a:gridCol w="607060"/>
                <a:gridCol w="607060"/>
              </a:tblGrid>
              <a:tr h="261620">
                <a:tc gridSpan="9">
                  <a:txBody>
                    <a:bodyPr/>
                    <a:lstStyle/>
                    <a:p>
                      <a:pPr marL="0" marR="0" algn="ctr">
                        <a:lnSpc>
                          <a:spcPct val="115000"/>
                        </a:lnSpc>
                        <a:spcBef>
                          <a:spcPts val="0"/>
                        </a:spcBef>
                        <a:spcAft>
                          <a:spcPts val="0"/>
                        </a:spcAft>
                      </a:pPr>
                      <a:r>
                        <a:rPr lang="en-US" sz="2400" b="1" dirty="0">
                          <a:solidFill>
                            <a:srgbClr val="000000"/>
                          </a:solidFill>
                          <a:latin typeface="Calibri"/>
                          <a:ea typeface="Times New Roman"/>
                          <a:cs typeface="Times New Roman"/>
                        </a:rPr>
                        <a:t>Agency Specific Information</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6195">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OMB and labor</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Environmental</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Corporations</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Revenue and Finance</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Transportation</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Education</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Regulations and Permits</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Social and Health</a:t>
                      </a:r>
                      <a:endParaRPr lang="en-US" sz="110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HS, Courts, Corrections</a:t>
                      </a:r>
                      <a:endParaRPr lang="en-US" sz="1100" dirty="0">
                        <a:latin typeface="Calibri"/>
                        <a:ea typeface="Calibri"/>
                        <a:cs typeface="Times New Roman"/>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bl>
          </a:graphicData>
        </a:graphic>
      </p:graphicFrame>
      <p:pic>
        <p:nvPicPr>
          <p:cNvPr id="23554" name="Picture 2" descr="MC900441946[1]"/>
          <p:cNvPicPr>
            <a:picLocks noChangeAspect="1" noChangeArrowheads="1"/>
          </p:cNvPicPr>
          <p:nvPr/>
        </p:nvPicPr>
        <p:blipFill>
          <a:blip r:embed="rId3" cstate="print"/>
          <a:srcRect/>
          <a:stretch>
            <a:fillRect/>
          </a:stretch>
        </p:blipFill>
        <p:spPr bwMode="auto">
          <a:xfrm rot="-5400000">
            <a:off x="2571751" y="2609848"/>
            <a:ext cx="714374" cy="676275"/>
          </a:xfrm>
          <a:prstGeom prst="rect">
            <a:avLst/>
          </a:prstGeom>
          <a:noFill/>
        </p:spPr>
      </p:pic>
      <p:pic>
        <p:nvPicPr>
          <p:cNvPr id="23553" name="Picture 1" descr="MC900441946[1]"/>
          <p:cNvPicPr>
            <a:picLocks noChangeAspect="1" noChangeArrowheads="1"/>
          </p:cNvPicPr>
          <p:nvPr/>
        </p:nvPicPr>
        <p:blipFill>
          <a:blip r:embed="rId3" cstate="print"/>
          <a:srcRect/>
          <a:stretch>
            <a:fillRect/>
          </a:stretch>
        </p:blipFill>
        <p:spPr bwMode="auto">
          <a:xfrm rot="-5400000">
            <a:off x="5848350" y="2609849"/>
            <a:ext cx="714375" cy="676275"/>
          </a:xfrm>
          <a:prstGeom prst="rect">
            <a:avLst/>
          </a:prstGeom>
          <a:noFill/>
        </p:spPr>
      </p:pic>
      <p:sp>
        <p:nvSpPr>
          <p:cNvPr id="23556" name="Rectangle 4"/>
          <p:cNvSpPr>
            <a:spLocks noChangeArrowheads="1"/>
          </p:cNvSpPr>
          <p:nvPr/>
        </p:nvSpPr>
        <p:spPr bwMode="auto">
          <a:xfrm>
            <a:off x="1828800" y="2057400"/>
            <a:ext cx="2435225" cy="3508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Public Information</a:t>
            </a:r>
            <a:endParaRPr kumimoji="0" lang="en-US" sz="1800" b="0" i="0" u="none" strike="noStrike" cap="none" normalizeH="0" baseline="0" dirty="0" smtClean="0">
              <a:ln>
                <a:noFill/>
              </a:ln>
              <a:solidFill>
                <a:schemeClr val="tx1"/>
              </a:solidFill>
              <a:effectLst/>
              <a:latin typeface="Arial" pitchFamily="34" charset="0"/>
            </a:endParaRPr>
          </a:p>
        </p:txBody>
      </p:sp>
      <p:sp>
        <p:nvSpPr>
          <p:cNvPr id="23555" name="Rectangle 3"/>
          <p:cNvSpPr>
            <a:spLocks noChangeArrowheads="1"/>
          </p:cNvSpPr>
          <p:nvPr/>
        </p:nvSpPr>
        <p:spPr bwMode="auto">
          <a:xfrm>
            <a:off x="5181601" y="2057400"/>
            <a:ext cx="2362200" cy="3508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600" b="1" dirty="0" smtClean="0">
                <a:latin typeface="Calibri" pitchFamily="34" charset="0"/>
                <a:ea typeface="Calibri" pitchFamily="34" charset="0"/>
                <a:cs typeface="Times New Roman" pitchFamily="18" charset="0"/>
              </a:rPr>
              <a:t>Confidential</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Information</a:t>
            </a:r>
            <a:endParaRPr kumimoji="0" lang="en-US" sz="1800" b="0" i="0" u="none" strike="noStrike" cap="none" normalizeH="0" baseline="0" dirty="0" smtClean="0">
              <a:ln>
                <a:noFill/>
              </a:ln>
              <a:solidFill>
                <a:schemeClr val="tx1"/>
              </a:solidFill>
              <a:effectLst/>
              <a:latin typeface="Arial" pitchFamily="34" charset="0"/>
            </a:endParaRPr>
          </a:p>
        </p:txBody>
      </p:sp>
      <p:sp>
        <p:nvSpPr>
          <p:cNvPr id="23561" name="Rectangle 9"/>
          <p:cNvSpPr>
            <a:spLocks noChangeArrowheads="1"/>
          </p:cNvSpPr>
          <p:nvPr/>
        </p:nvSpPr>
        <p:spPr bwMode="auto">
          <a:xfrm>
            <a:off x="1447800" y="381000"/>
            <a:ext cx="6446838" cy="4921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Multiagency Applications and other User Applications</a:t>
            </a:r>
            <a:endParaRPr kumimoji="0" lang="en-US" sz="1800" b="0" i="0" u="none" strike="noStrike" cap="none" normalizeH="0" baseline="0" dirty="0" smtClean="0">
              <a:ln>
                <a:noFill/>
              </a:ln>
              <a:solidFill>
                <a:schemeClr val="tx1"/>
              </a:solidFill>
              <a:effectLst/>
              <a:latin typeface="Arial" pitchFamily="34" charset="0"/>
            </a:endParaRPr>
          </a:p>
        </p:txBody>
      </p:sp>
      <p:sp>
        <p:nvSpPr>
          <p:cNvPr id="2356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63" name="Rectangle 11"/>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3564" name="Rectangle 12"/>
          <p:cNvSpPr>
            <a:spLocks noChangeArrowheads="1"/>
          </p:cNvSpPr>
          <p:nvPr/>
        </p:nvSpPr>
        <p:spPr bwMode="auto">
          <a:xfrm>
            <a:off x="0" y="445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3565" name="Rectangle 13"/>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rPr>
              <a:t/>
            </a:r>
            <a:br>
              <a:rPr kumimoji="0" lang="en-US" sz="10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23566" name="Rectangle 14"/>
          <p:cNvSpPr>
            <a:spLocks noChangeArrowheads="1"/>
          </p:cNvSpPr>
          <p:nvPr/>
        </p:nvSpPr>
        <p:spPr bwMode="auto">
          <a:xfrm>
            <a:off x="0" y="5857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23567" name="Rectangle 15"/>
          <p:cNvSpPr>
            <a:spLocks noChangeArrowheads="1"/>
          </p:cNvSpPr>
          <p:nvPr/>
        </p:nvSpPr>
        <p:spPr bwMode="auto">
          <a:xfrm>
            <a:off x="0" y="6800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88988" algn="l"/>
              </a:tabLst>
            </a:pPr>
            <a:endParaRPr kumimoji="0" lang="en-US" sz="10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88988" algn="l"/>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8" name="Picture 2" descr="MC900441946[1]"/>
          <p:cNvPicPr>
            <a:picLocks noChangeAspect="1" noChangeArrowheads="1"/>
          </p:cNvPicPr>
          <p:nvPr/>
        </p:nvPicPr>
        <p:blipFill>
          <a:blip r:embed="rId3" cstate="print"/>
          <a:srcRect/>
          <a:stretch>
            <a:fillRect/>
          </a:stretch>
        </p:blipFill>
        <p:spPr bwMode="auto">
          <a:xfrm rot="-5400000">
            <a:off x="2419351" y="1162049"/>
            <a:ext cx="714374" cy="676275"/>
          </a:xfrm>
          <a:prstGeom prst="rect">
            <a:avLst/>
          </a:prstGeom>
          <a:noFill/>
        </p:spPr>
      </p:pic>
      <p:pic>
        <p:nvPicPr>
          <p:cNvPr id="19" name="Picture 1" descr="MC900441946[1]"/>
          <p:cNvPicPr>
            <a:picLocks noChangeAspect="1" noChangeArrowheads="1"/>
          </p:cNvPicPr>
          <p:nvPr/>
        </p:nvPicPr>
        <p:blipFill>
          <a:blip r:embed="rId3" cstate="print"/>
          <a:srcRect/>
          <a:stretch>
            <a:fillRect/>
          </a:stretch>
        </p:blipFill>
        <p:spPr bwMode="auto">
          <a:xfrm rot="-5400000">
            <a:off x="5924550" y="1162050"/>
            <a:ext cx="714375" cy="6762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lstStyle/>
          <a:p>
            <a:r>
              <a:rPr lang="en-US" dirty="0" smtClean="0"/>
              <a:t>Network Architecture</a:t>
            </a:r>
            <a:endParaRPr lang="en-US" dirty="0"/>
          </a:p>
        </p:txBody>
      </p:sp>
      <p:sp>
        <p:nvSpPr>
          <p:cNvPr id="3" name="Content Placeholder 2"/>
          <p:cNvSpPr>
            <a:spLocks noGrp="1"/>
          </p:cNvSpPr>
          <p:nvPr>
            <p:ph idx="1"/>
          </p:nvPr>
        </p:nvSpPr>
        <p:spPr>
          <a:xfrm>
            <a:off x="457200" y="3048000"/>
            <a:ext cx="8229600" cy="3078163"/>
          </a:xfrm>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28588" y="1895475"/>
            <a:ext cx="8886825" cy="3067050"/>
          </a:xfrm>
          <a:prstGeom prst="rect">
            <a:avLst/>
          </a:prstGeom>
          <a:noFill/>
          <a:ln w="9525">
            <a:noFill/>
            <a:miter lim="800000"/>
            <a:headEnd/>
            <a:tailEnd/>
          </a:ln>
        </p:spPr>
      </p:pic>
      <p:sp>
        <p:nvSpPr>
          <p:cNvPr id="4" name="&quot;No&quot; Symbol 3"/>
          <p:cNvSpPr/>
          <p:nvPr/>
        </p:nvSpPr>
        <p:spPr>
          <a:xfrm>
            <a:off x="1524000" y="533400"/>
            <a:ext cx="6248400" cy="6019800"/>
          </a:xfrm>
          <a:prstGeom prst="noSmoking">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1642584" y="3105834"/>
            <a:ext cx="4388702" cy="646331"/>
          </a:xfrm>
          <a:prstGeom prst="rect">
            <a:avLst/>
          </a:prstGeom>
          <a:noFill/>
        </p:spPr>
        <p:txBody>
          <a:bodyPr wrap="none" rtlCol="0">
            <a:spAutoFit/>
          </a:bodyPr>
          <a:lstStyle/>
          <a:p>
            <a:r>
              <a:rPr lang="en-US" sz="3600" dirty="0" smtClean="0"/>
              <a:t>Managed Connectivity</a:t>
            </a:r>
            <a:endParaRPr lang="en-US" sz="3600" dirty="0"/>
          </a:p>
        </p:txBody>
      </p:sp>
      <p:pic>
        <p:nvPicPr>
          <p:cNvPr id="4099" name="Picture 3"/>
          <p:cNvPicPr>
            <a:picLocks noChangeAspect="1" noChangeArrowheads="1"/>
          </p:cNvPicPr>
          <p:nvPr/>
        </p:nvPicPr>
        <p:blipFill>
          <a:blip r:embed="rId3" cstate="print"/>
          <a:srcRect/>
          <a:stretch>
            <a:fillRect/>
          </a:stretch>
        </p:blipFill>
        <p:spPr bwMode="auto">
          <a:xfrm>
            <a:off x="1219200" y="0"/>
            <a:ext cx="7809165" cy="690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Options Across </a:t>
            </a:r>
            <a:r>
              <a:rPr lang="en-US" dirty="0" err="1" smtClean="0"/>
              <a:t>Depts</a:t>
            </a:r>
            <a:endParaRPr lang="en-US" dirty="0"/>
          </a:p>
        </p:txBody>
      </p:sp>
      <p:sp>
        <p:nvSpPr>
          <p:cNvPr id="3" name="Content Placeholder 2"/>
          <p:cNvSpPr>
            <a:spLocks noGrp="1"/>
          </p:cNvSpPr>
          <p:nvPr>
            <p:ph idx="1"/>
          </p:nvPr>
        </p:nvSpPr>
        <p:spPr/>
        <p:txBody>
          <a:bodyPr/>
          <a:lstStyle/>
          <a:p>
            <a:r>
              <a:rPr lang="en-US" dirty="0" smtClean="0"/>
              <a:t>Utilize the State’s ETL solution</a:t>
            </a:r>
          </a:p>
          <a:p>
            <a:r>
              <a:rPr lang="en-US" dirty="0" smtClean="0"/>
              <a:t>Web Services</a:t>
            </a:r>
          </a:p>
          <a:p>
            <a:r>
              <a:rPr lang="en-US" dirty="0" smtClean="0"/>
              <a:t>File exchange via </a:t>
            </a:r>
            <a:r>
              <a:rPr lang="en-US" dirty="0" err="1" smtClean="0"/>
              <a:t>sftp</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ate_x0020__x0026__x0020_Time xmlns="cb82315d-d961-40e7-bb69-e0cf84d85e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CDB8A476942243856A8A18C8FE05D4" ma:contentTypeVersion="3" ma:contentTypeDescription="Create a new document." ma:contentTypeScope="" ma:versionID="414b39638eadb3727934fba01356f25d">
  <xsd:schema xmlns:xsd="http://www.w3.org/2001/XMLSchema" xmlns:p="http://schemas.microsoft.com/office/2006/metadata/properties" xmlns:ns2="cb82315d-d961-40e7-bb69-e0cf84d85e62" targetNamespace="http://schemas.microsoft.com/office/2006/metadata/properties" ma:root="true" ma:fieldsID="20435951960fadaa85864e251e02db90" ns2:_="">
    <xsd:import namespace="cb82315d-d961-40e7-bb69-e0cf84d85e62"/>
    <xsd:element name="properties">
      <xsd:complexType>
        <xsd:sequence>
          <xsd:element name="documentManagement">
            <xsd:complexType>
              <xsd:all>
                <xsd:element ref="ns2:Date_x0020__x0026__x0020_Time" minOccurs="0"/>
              </xsd:all>
            </xsd:complexType>
          </xsd:element>
        </xsd:sequence>
      </xsd:complexType>
    </xsd:element>
  </xsd:schema>
  <xsd:schema xmlns:xsd="http://www.w3.org/2001/XMLSchema" xmlns:dms="http://schemas.microsoft.com/office/2006/documentManagement/types" targetNamespace="cb82315d-d961-40e7-bb69-e0cf84d85e62" elementFormDefault="qualified">
    <xsd:import namespace="http://schemas.microsoft.com/office/2006/documentManagement/types"/>
    <xsd:element name="Date_x0020__x0026__x0020_Time" ma:index="8" nillable="true" ma:displayName="Date &amp; Time" ma:format="DateTime" ma:internalName="Date_x0020__x0026__x0020_Tim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7C1576A-8096-4AA1-9562-F04EE7F727AE}">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cb82315d-d961-40e7-bb69-e0cf84d85e62"/>
    <ds:schemaRef ds:uri="http://schemas.openxmlformats.org/package/2006/metadata/core-properties"/>
  </ds:schemaRefs>
</ds:datastoreItem>
</file>

<file path=customXml/itemProps2.xml><?xml version="1.0" encoding="utf-8"?>
<ds:datastoreItem xmlns:ds="http://schemas.openxmlformats.org/officeDocument/2006/customXml" ds:itemID="{925F124E-51AA-44BD-A186-F802DBBF8816}">
  <ds:schemaRefs>
    <ds:schemaRef ds:uri="http://schemas.microsoft.com/sharepoint/v3/contenttype/forms"/>
  </ds:schemaRefs>
</ds:datastoreItem>
</file>

<file path=customXml/itemProps3.xml><?xml version="1.0" encoding="utf-8"?>
<ds:datastoreItem xmlns:ds="http://schemas.openxmlformats.org/officeDocument/2006/customXml" ds:itemID="{989E2C38-2B9E-472F-A345-D4D86C9F9A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82315d-d961-40e7-bb69-e0cf84d85e6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8745</TotalTime>
  <Words>441</Words>
  <Application>Microsoft Office PowerPoint</Application>
  <PresentationFormat>On-screen Show (4:3)</PresentationFormat>
  <Paragraphs>61</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Data Strategy</vt:lpstr>
      <vt:lpstr>FACTS II Interfaces Example of interfaces with at least 30 repositories</vt:lpstr>
      <vt:lpstr>Current Data Sharing Interfaces  - An Example( Simplified for Legibility)</vt:lpstr>
      <vt:lpstr>Future of Data Sharing and Interfaces – Proposed Path</vt:lpstr>
      <vt:lpstr>Slide 5</vt:lpstr>
      <vt:lpstr>Network Architecture</vt:lpstr>
      <vt:lpstr>Slide 7</vt:lpstr>
      <vt:lpstr>Slide 8</vt:lpstr>
      <vt:lpstr>Integration Options Across Depts</vt:lpstr>
      <vt:lpstr>System Architecture</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christine.pochomis</cp:lastModifiedBy>
  <cp:revision>151</cp:revision>
  <dcterms:created xsi:type="dcterms:W3CDTF">2006-08-16T00:00:00Z</dcterms:created>
  <dcterms:modified xsi:type="dcterms:W3CDTF">2010-12-23T17:39:52Z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0x01010044CDB8A476942243856A8A18C8FE05D4</vt:lpwstr>
  </property>
  <property fmtid="{D5CDD505-2E9C-101B-9397-08002B2CF9AE}" pid="3" name="_AdHocReviewCycleID">
    <vt:i4>-1731805887</vt:i4>
  </property>
  <property fmtid="{D5CDD505-2E9C-101B-9397-08002B2CF9AE}" pid="4" name="_NewReviewCycle">
    <vt:lpwstr/>
  </property>
  <property fmtid="{D5CDD505-2E9C-101B-9397-08002B2CF9AE}" pid="5" name="_EmailSubject">
    <vt:lpwstr>Edit Message/File Attachments for Contract Number: CYF10007Computer</vt:lpwstr>
  </property>
  <property fmtid="{D5CDD505-2E9C-101B-9397-08002B2CF9AE}" pid="6" name="_AuthorEmail">
    <vt:lpwstr>christine.pochomis@state.de.us</vt:lpwstr>
  </property>
  <property fmtid="{D5CDD505-2E9C-101B-9397-08002B2CF9AE}" pid="7" name="_AuthorEmailDisplayName">
    <vt:lpwstr>Pochomis Christine (OMB)</vt:lpwstr>
  </property>
</Properties>
</file>