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290" r:id="rId2"/>
    <p:sldId id="1155" r:id="rId3"/>
    <p:sldId id="1152" r:id="rId4"/>
    <p:sldId id="1157" r:id="rId5"/>
    <p:sldId id="261" r:id="rId6"/>
    <p:sldId id="1172" r:id="rId7"/>
    <p:sldId id="1164" r:id="rId8"/>
    <p:sldId id="1167" r:id="rId9"/>
    <p:sldId id="1168" r:id="rId10"/>
    <p:sldId id="1169" r:id="rId11"/>
    <p:sldId id="1170" r:id="rId12"/>
    <p:sldId id="1179" r:id="rId13"/>
    <p:sldId id="1178" r:id="rId14"/>
    <p:sldId id="1158" r:id="rId15"/>
    <p:sldId id="1175" r:id="rId16"/>
    <p:sldId id="1173" r:id="rId17"/>
    <p:sldId id="1151" r:id="rId18"/>
    <p:sldId id="297" r:id="rId19"/>
    <p:sldId id="1149" r:id="rId20"/>
    <p:sldId id="259" r:id="rId21"/>
    <p:sldId id="1176" r:id="rId22"/>
    <p:sldId id="11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11" autoAdjust="0"/>
    <p:restoredTop sz="93569"/>
  </p:normalViewPr>
  <p:slideViewPr>
    <p:cSldViewPr snapToGrid="0">
      <p:cViewPr varScale="1">
        <p:scale>
          <a:sx n="104" d="100"/>
          <a:sy n="104" d="100"/>
        </p:scale>
        <p:origin x="1002" y="11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109" d="100"/>
          <a:sy n="109" d="100"/>
        </p:scale>
        <p:origin x="5168"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7E3BA9BF-0789-C341-9BB1-393692881AF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57C862FC-E75D-4047-96B9-47D7E874DF0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A9F621-20C0-244C-96A2-1AB35954445D}" type="datetimeFigureOut">
              <a:rPr lang="en-US" smtClean="0"/>
              <a:t>6/21/2019</a:t>
            </a:fld>
            <a:endParaRPr lang="en-US"/>
          </a:p>
        </p:txBody>
      </p:sp>
      <p:sp>
        <p:nvSpPr>
          <p:cNvPr id="4" name="Footer Placeholder 3">
            <a:extLst>
              <a:ext uri="{FF2B5EF4-FFF2-40B4-BE49-F238E27FC236}">
                <a16:creationId xmlns:a16="http://schemas.microsoft.com/office/drawing/2014/main" xmlns="" id="{0BDE0D16-DEAB-A347-A5F8-6460DF85E58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8E1D6357-0227-D148-97A4-EF4DB1A3BE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D8303A-C811-4348-99CC-40F41BA96EB3}" type="slidenum">
              <a:rPr lang="en-US" smtClean="0"/>
              <a:t>‹#›</a:t>
            </a:fld>
            <a:endParaRPr lang="en-US"/>
          </a:p>
        </p:txBody>
      </p:sp>
    </p:spTree>
    <p:extLst>
      <p:ext uri="{BB962C8B-B14F-4D97-AF65-F5344CB8AC3E}">
        <p14:creationId xmlns:p14="http://schemas.microsoft.com/office/powerpoint/2010/main" val="462875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634F07-60D0-4A5C-950D-0472C1D3ED26}" type="datetimeFigureOut">
              <a:rPr lang="en-US" smtClean="0"/>
              <a:t>6/21/2019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E2E0C5-D805-44DB-99E2-AD3D5371F4C7}" type="slidenum">
              <a:rPr lang="en-US" smtClean="0"/>
              <a:t>‹#›</a:t>
            </a:fld>
            <a:endParaRPr lang="en-US"/>
          </a:p>
        </p:txBody>
      </p:sp>
    </p:spTree>
    <p:extLst>
      <p:ext uri="{BB962C8B-B14F-4D97-AF65-F5344CB8AC3E}">
        <p14:creationId xmlns:p14="http://schemas.microsoft.com/office/powerpoint/2010/main" val="3205524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existing PV systems come online with standby diesels after 5-minute delay? Still unsure as of 04/19/2019 - JR</a:t>
            </a:r>
          </a:p>
        </p:txBody>
      </p:sp>
      <p:sp>
        <p:nvSpPr>
          <p:cNvPr id="4" name="Slide Number Placeholder 3"/>
          <p:cNvSpPr>
            <a:spLocks noGrp="1"/>
          </p:cNvSpPr>
          <p:nvPr>
            <p:ph type="sldNum" sz="quarter" idx="5"/>
          </p:nvPr>
        </p:nvSpPr>
        <p:spPr/>
        <p:txBody>
          <a:bodyPr/>
          <a:lstStyle/>
          <a:p>
            <a:fld id="{D2E2E0C5-D805-44DB-99E2-AD3D5371F4C7}" type="slidenum">
              <a:rPr lang="en-US" smtClean="0"/>
              <a:t>14</a:t>
            </a:fld>
            <a:endParaRPr lang="en-US"/>
          </a:p>
        </p:txBody>
      </p:sp>
    </p:spTree>
    <p:extLst>
      <p:ext uri="{BB962C8B-B14F-4D97-AF65-F5344CB8AC3E}">
        <p14:creationId xmlns:p14="http://schemas.microsoft.com/office/powerpoint/2010/main" val="1608464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existing PV systems come online with standby diesels after 5-minute delay? Still unsure as of 04/19/2019 - JR</a:t>
            </a:r>
          </a:p>
        </p:txBody>
      </p:sp>
      <p:sp>
        <p:nvSpPr>
          <p:cNvPr id="4" name="Slide Number Placeholder 3"/>
          <p:cNvSpPr>
            <a:spLocks noGrp="1"/>
          </p:cNvSpPr>
          <p:nvPr>
            <p:ph type="sldNum" sz="quarter" idx="5"/>
          </p:nvPr>
        </p:nvSpPr>
        <p:spPr/>
        <p:txBody>
          <a:bodyPr/>
          <a:lstStyle/>
          <a:p>
            <a:fld id="{D2E2E0C5-D805-44DB-99E2-AD3D5371F4C7}" type="slidenum">
              <a:rPr lang="en-US" smtClean="0"/>
              <a:t>15</a:t>
            </a:fld>
            <a:endParaRPr lang="en-US"/>
          </a:p>
        </p:txBody>
      </p:sp>
    </p:spTree>
    <p:extLst>
      <p:ext uri="{BB962C8B-B14F-4D97-AF65-F5344CB8AC3E}">
        <p14:creationId xmlns:p14="http://schemas.microsoft.com/office/powerpoint/2010/main" val="12567740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6805" t="13288" r="3423" b="57134"/>
          <a:stretch/>
        </p:blipFill>
        <p:spPr>
          <a:xfrm>
            <a:off x="3525794" y="516237"/>
            <a:ext cx="8446529" cy="4053016"/>
          </a:xfrm>
          <a:prstGeom prst="rect">
            <a:avLst/>
          </a:prstGeom>
          <a:ln>
            <a:solidFill>
              <a:schemeClr val="tx1">
                <a:lumMod val="20000"/>
                <a:lumOff val="80000"/>
              </a:schemeClr>
            </a:solidFill>
          </a:ln>
        </p:spPr>
      </p:pic>
      <p:sp>
        <p:nvSpPr>
          <p:cNvPr id="3" name="TextBox 2"/>
          <p:cNvSpPr txBox="1"/>
          <p:nvPr userDrawn="1"/>
        </p:nvSpPr>
        <p:spPr>
          <a:xfrm>
            <a:off x="428367" y="296565"/>
            <a:ext cx="2987589" cy="5262979"/>
          </a:xfrm>
          <a:prstGeom prst="rect">
            <a:avLst/>
          </a:prstGeom>
          <a:noFill/>
        </p:spPr>
        <p:txBody>
          <a:bodyPr wrap="square" rtlCol="0">
            <a:spAutoFit/>
          </a:bodyPr>
          <a:lstStyle/>
          <a:p>
            <a:pPr algn="l"/>
            <a:r>
              <a:rPr lang="en-US" sz="2400" b="1" i="1" dirty="0">
                <a:solidFill>
                  <a:srgbClr val="FF0000"/>
                </a:solidFill>
              </a:rPr>
              <a:t>PC Users:</a:t>
            </a:r>
          </a:p>
          <a:p>
            <a:pPr algn="l"/>
            <a:r>
              <a:rPr lang="en-US" sz="2400" i="1" dirty="0">
                <a:solidFill>
                  <a:srgbClr val="FF0000"/>
                </a:solidFill>
              </a:rPr>
              <a:t>Microsoft PowerPoint for Windows has default settings that continually compress images. To avoid loss</a:t>
            </a:r>
            <a:r>
              <a:rPr lang="en-US" sz="2400" i="1" baseline="0" dirty="0">
                <a:solidFill>
                  <a:srgbClr val="FF0000"/>
                </a:solidFill>
              </a:rPr>
              <a:t> of quality </a:t>
            </a:r>
            <a:r>
              <a:rPr lang="en-US" sz="2400" i="1" dirty="0">
                <a:solidFill>
                  <a:srgbClr val="FF0000"/>
                </a:solidFill>
              </a:rPr>
              <a:t>for photos and graphics within this presentation file,</a:t>
            </a:r>
            <a:r>
              <a:rPr lang="en-US" sz="2400" i="1" baseline="0" dirty="0">
                <a:solidFill>
                  <a:srgbClr val="FF0000"/>
                </a:solidFill>
              </a:rPr>
              <a:t> </a:t>
            </a:r>
            <a:r>
              <a:rPr lang="en-US" sz="2400" i="1" dirty="0">
                <a:solidFill>
                  <a:srgbClr val="FF0000"/>
                </a:solidFill>
              </a:rPr>
              <a:t>please follow these</a:t>
            </a:r>
            <a:r>
              <a:rPr lang="en-US" sz="2400" i="1" baseline="0" dirty="0">
                <a:solidFill>
                  <a:srgbClr val="FF0000"/>
                </a:solidFill>
              </a:rPr>
              <a:t> instructions </a:t>
            </a:r>
            <a:r>
              <a:rPr lang="en-US" sz="2400" i="1" dirty="0">
                <a:solidFill>
                  <a:srgbClr val="FF0000"/>
                </a:solidFill>
              </a:rPr>
              <a:t>to change your software settings.</a:t>
            </a:r>
            <a:endParaRPr lang="en-US" sz="2400" dirty="0"/>
          </a:p>
          <a:p>
            <a:endParaRPr lang="en-US" sz="2400" dirty="0"/>
          </a:p>
        </p:txBody>
      </p:sp>
    </p:spTree>
    <p:extLst>
      <p:ext uri="{BB962C8B-B14F-4D97-AF65-F5344CB8AC3E}">
        <p14:creationId xmlns:p14="http://schemas.microsoft.com/office/powerpoint/2010/main" val="491699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Blue Background">
    <p:spTree>
      <p:nvGrpSpPr>
        <p:cNvPr id="1" name=""/>
        <p:cNvGrpSpPr/>
        <p:nvPr/>
      </p:nvGrpSpPr>
      <p:grpSpPr>
        <a:xfrm>
          <a:off x="0" y="0"/>
          <a:ext cx="0" cy="0"/>
          <a:chOff x="0" y="0"/>
          <a:chExt cx="0" cy="0"/>
        </a:xfrm>
      </p:grpSpPr>
      <p:pic>
        <p:nvPicPr>
          <p:cNvPr id="2" name="Picture 1" descr="iStock-505476426_FlareFre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68160"/>
          </a:xfrm>
          <a:prstGeom prst="rect">
            <a:avLst/>
          </a:prstGeom>
        </p:spPr>
      </p:pic>
      <p:sp>
        <p:nvSpPr>
          <p:cNvPr id="8" name="Text Placeholder 7"/>
          <p:cNvSpPr>
            <a:spLocks noGrp="1"/>
          </p:cNvSpPr>
          <p:nvPr>
            <p:ph type="body" sz="quarter" idx="10" hasCustomPrompt="1"/>
          </p:nvPr>
        </p:nvSpPr>
        <p:spPr>
          <a:xfrm>
            <a:off x="4982633" y="2006436"/>
            <a:ext cx="7191331" cy="1460688"/>
          </a:xfrm>
          <a:solidFill>
            <a:schemeClr val="accent1">
              <a:alpha val="75000"/>
            </a:schemeClr>
          </a:solidFill>
        </p:spPr>
        <p:txBody>
          <a:bodyPr lIns="182880" tIns="137160" rIns="182880" bIns="137160" anchor="ctr" anchorCtr="0">
            <a:noAutofit/>
          </a:bodyPr>
          <a:lstStyle>
            <a:lvl1pPr marL="0" indent="0">
              <a:lnSpc>
                <a:spcPts val="3733"/>
              </a:lnSpc>
              <a:buNone/>
              <a:defRPr sz="4000">
                <a:solidFill>
                  <a:schemeClr val="bg1"/>
                </a:solidFill>
              </a:defRPr>
            </a:lvl1pPr>
          </a:lstStyle>
          <a:p>
            <a:pPr lvl="0"/>
            <a:r>
              <a:rPr lang="en-US"/>
              <a:t>Title</a:t>
            </a:r>
          </a:p>
        </p:txBody>
      </p:sp>
      <p:sp>
        <p:nvSpPr>
          <p:cNvPr id="12" name="Rectangle 11"/>
          <p:cNvSpPr/>
          <p:nvPr userDrawn="1"/>
        </p:nvSpPr>
        <p:spPr>
          <a:xfrm>
            <a:off x="623272" y="-2"/>
            <a:ext cx="3257469" cy="145641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3" name="Picture 12" descr="NREL_logo_2009_whit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2436" y="367354"/>
            <a:ext cx="2524571" cy="671341"/>
          </a:xfrm>
          <a:prstGeom prst="rect">
            <a:avLst/>
          </a:prstGeom>
        </p:spPr>
      </p:pic>
      <p:sp>
        <p:nvSpPr>
          <p:cNvPr id="15" name="Text Placeholder 14"/>
          <p:cNvSpPr>
            <a:spLocks noGrp="1"/>
          </p:cNvSpPr>
          <p:nvPr>
            <p:ph type="body" sz="quarter" idx="11" hasCustomPrompt="1"/>
          </p:nvPr>
        </p:nvSpPr>
        <p:spPr>
          <a:xfrm>
            <a:off x="4982634" y="3659717"/>
            <a:ext cx="5763684" cy="1468735"/>
          </a:xfrm>
          <a:solidFill>
            <a:schemeClr val="accent1">
              <a:alpha val="75000"/>
            </a:schemeClr>
          </a:solidFill>
        </p:spPr>
        <p:txBody>
          <a:bodyPr lIns="182880" tIns="137160" rIns="182880" bIns="137160" anchor="ctr" anchorCtr="0">
            <a:noAutofit/>
          </a:bodyPr>
          <a:lstStyle>
            <a:lvl1pPr marL="0" indent="0">
              <a:lnSpc>
                <a:spcPts val="2347"/>
              </a:lnSpc>
              <a:spcBef>
                <a:spcPts val="533"/>
              </a:spcBef>
              <a:buNone/>
              <a:defRPr sz="2400" baseline="0">
                <a:solidFill>
                  <a:schemeClr val="bg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Presenter Name</a:t>
            </a:r>
          </a:p>
          <a:p>
            <a:pPr lvl="0"/>
            <a:r>
              <a:rPr lang="en-US" dirty="0"/>
              <a:t>Venue or Organization</a:t>
            </a:r>
          </a:p>
          <a:p>
            <a:pPr lvl="0"/>
            <a:r>
              <a:rPr lang="en-US" dirty="0"/>
              <a:t>Date</a:t>
            </a:r>
          </a:p>
        </p:txBody>
      </p:sp>
    </p:spTree>
    <p:extLst>
      <p:ext uri="{BB962C8B-B14F-4D97-AF65-F5344CB8AC3E}">
        <p14:creationId xmlns:p14="http://schemas.microsoft.com/office/powerpoint/2010/main" val="1292791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mple Slide - Any Conten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609599" y="1"/>
            <a:ext cx="10982476" cy="1035352"/>
          </a:xfrm>
        </p:spPr>
        <p:txBody>
          <a:bodyPr/>
          <a:lstStyle/>
          <a:p>
            <a:r>
              <a:rPr lang="en-US"/>
              <a:t>Simple Slide</a:t>
            </a:r>
          </a:p>
        </p:txBody>
      </p:sp>
      <p:sp>
        <p:nvSpPr>
          <p:cNvPr id="5" name="TextBox 4"/>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
        <p:nvSpPr>
          <p:cNvPr id="6" name="TextBox 5">
            <a:extLst>
              <a:ext uri="{FF2B5EF4-FFF2-40B4-BE49-F238E27FC236}">
                <a16:creationId xmlns:a16="http://schemas.microsoft.com/office/drawing/2014/main" xmlns="" id="{C2BD348C-B49B-6F4A-A199-D6F3A82C99BD}"/>
              </a:ext>
            </a:extLst>
          </p:cNvPr>
          <p:cNvSpPr txBox="1"/>
          <p:nvPr userDrawn="1"/>
        </p:nvSpPr>
        <p:spPr>
          <a:xfrm>
            <a:off x="0" y="6454019"/>
            <a:ext cx="2090059" cy="369332"/>
          </a:xfrm>
          <a:prstGeom prst="rect">
            <a:avLst/>
          </a:prstGeom>
          <a:noFill/>
        </p:spPr>
        <p:txBody>
          <a:bodyPr wrap="none" rtlCol="0">
            <a:spAutoFit/>
          </a:bodyPr>
          <a:lstStyle/>
          <a:p>
            <a:r>
              <a:rPr lang="en-US" dirty="0">
                <a:solidFill>
                  <a:srgbClr val="C00000"/>
                </a:solidFill>
              </a:rPr>
              <a:t>For Official Use Only</a:t>
            </a:r>
          </a:p>
        </p:txBody>
      </p:sp>
    </p:spTree>
    <p:extLst>
      <p:ext uri="{BB962C8B-B14F-4D97-AF65-F5344CB8AC3E}">
        <p14:creationId xmlns:p14="http://schemas.microsoft.com/office/powerpoint/2010/main" val="1807746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mple Slide - Tex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
            <a:ext cx="12191999" cy="674913"/>
          </a:xfrm>
        </p:spPr>
        <p:txBody>
          <a:bodyPr/>
          <a:lstStyle/>
          <a:p>
            <a:r>
              <a:rPr lang="en-US"/>
              <a:t>Simple Slide</a:t>
            </a:r>
          </a:p>
        </p:txBody>
      </p:sp>
      <p:sp>
        <p:nvSpPr>
          <p:cNvPr id="9" name="Text Placeholder 8"/>
          <p:cNvSpPr>
            <a:spLocks noGrp="1"/>
          </p:cNvSpPr>
          <p:nvPr>
            <p:ph type="body" sz="quarter" idx="10"/>
          </p:nvPr>
        </p:nvSpPr>
        <p:spPr>
          <a:xfrm>
            <a:off x="609601" y="1499810"/>
            <a:ext cx="10826751" cy="4829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
        <p:nvSpPr>
          <p:cNvPr id="3" name="TextBox 2">
            <a:extLst>
              <a:ext uri="{FF2B5EF4-FFF2-40B4-BE49-F238E27FC236}">
                <a16:creationId xmlns:a16="http://schemas.microsoft.com/office/drawing/2014/main" xmlns="" id="{11020B95-ABC3-2F48-BBD7-256A100C8C0E}"/>
              </a:ext>
            </a:extLst>
          </p:cNvPr>
          <p:cNvSpPr txBox="1"/>
          <p:nvPr userDrawn="1"/>
        </p:nvSpPr>
        <p:spPr>
          <a:xfrm>
            <a:off x="0" y="6454019"/>
            <a:ext cx="2090059" cy="369332"/>
          </a:xfrm>
          <a:prstGeom prst="rect">
            <a:avLst/>
          </a:prstGeom>
          <a:noFill/>
        </p:spPr>
        <p:txBody>
          <a:bodyPr wrap="none" rtlCol="0">
            <a:spAutoFit/>
          </a:bodyPr>
          <a:lstStyle/>
          <a:p>
            <a:r>
              <a:rPr lang="en-US" dirty="0">
                <a:solidFill>
                  <a:srgbClr val="C00000"/>
                </a:solidFill>
              </a:rPr>
              <a:t>For Official Use Only</a:t>
            </a:r>
          </a:p>
        </p:txBody>
      </p:sp>
    </p:spTree>
    <p:extLst>
      <p:ext uri="{BB962C8B-B14F-4D97-AF65-F5344CB8AC3E}">
        <p14:creationId xmlns:p14="http://schemas.microsoft.com/office/powerpoint/2010/main" val="3326186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C Slide - Main">
    <p:spTree>
      <p:nvGrpSpPr>
        <p:cNvPr id="1" name=""/>
        <p:cNvGrpSpPr/>
        <p:nvPr/>
      </p:nvGrpSpPr>
      <p:grpSpPr>
        <a:xfrm>
          <a:off x="0" y="0"/>
          <a:ext cx="0" cy="0"/>
          <a:chOff x="0" y="0"/>
          <a:chExt cx="0" cy="0"/>
        </a:xfrm>
      </p:grpSpPr>
      <p:sp>
        <p:nvSpPr>
          <p:cNvPr id="4" name="TextBox 3"/>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
        <p:nvSpPr>
          <p:cNvPr id="2" name="Title 1"/>
          <p:cNvSpPr>
            <a:spLocks noGrp="1"/>
          </p:cNvSpPr>
          <p:nvPr>
            <p:ph type="title" hasCustomPrompt="1"/>
          </p:nvPr>
        </p:nvSpPr>
        <p:spPr>
          <a:xfrm>
            <a:off x="0" y="1"/>
            <a:ext cx="12192000" cy="679205"/>
          </a:xfrm>
        </p:spPr>
        <p:txBody>
          <a:bodyPr/>
          <a:lstStyle/>
          <a:p>
            <a:r>
              <a:rPr lang="en-US"/>
              <a:t>Contents</a:t>
            </a:r>
          </a:p>
        </p:txBody>
      </p:sp>
      <p:sp>
        <p:nvSpPr>
          <p:cNvPr id="34" name="Text Placeholder 6"/>
          <p:cNvSpPr>
            <a:spLocks noGrp="1"/>
          </p:cNvSpPr>
          <p:nvPr>
            <p:ph type="body" sz="quarter" idx="11" hasCustomPrompt="1"/>
          </p:nvPr>
        </p:nvSpPr>
        <p:spPr>
          <a:xfrm>
            <a:off x="1296731" y="1340550"/>
            <a:ext cx="6886537" cy="519429"/>
          </a:xfrm>
          <a:prstGeom prst="rect">
            <a:avLst/>
          </a:prstGeom>
        </p:spPr>
        <p:txBody>
          <a:bodyPr vert="horz" wrap="none" lIns="0" tIns="0" rIns="0" bIns="0" anchor="ctr" anchorCtr="0"/>
          <a:lstStyle>
            <a:lvl1pPr marL="0" indent="0">
              <a:buNone/>
              <a:defRPr sz="2667" b="1">
                <a:solidFill>
                  <a:srgbClr val="333333"/>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sp>
        <p:nvSpPr>
          <p:cNvPr id="36" name="Text Placeholder 6"/>
          <p:cNvSpPr>
            <a:spLocks noGrp="1"/>
          </p:cNvSpPr>
          <p:nvPr>
            <p:ph type="body" sz="quarter" idx="18" hasCustomPrompt="1"/>
          </p:nvPr>
        </p:nvSpPr>
        <p:spPr>
          <a:xfrm>
            <a:off x="609600" y="1340550"/>
            <a:ext cx="575431" cy="519429"/>
          </a:xfrm>
          <a:prstGeom prst="rect">
            <a:avLst/>
          </a:prstGeom>
          <a:solidFill>
            <a:schemeClr val="accent3"/>
          </a:solidFill>
        </p:spPr>
        <p:txBody>
          <a:bodyPr vert="horz" lIns="0" tIns="0" rIns="0" bIns="0" anchor="ctr" anchorCtr="0">
            <a:normAutofit/>
          </a:bodyPr>
          <a:lstStyle>
            <a:lvl1pPr marL="0" indent="0" algn="ctr">
              <a:buNone/>
              <a:defRPr sz="2667" b="1">
                <a:solidFill>
                  <a:schemeClr val="bg1"/>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1</a:t>
            </a:r>
          </a:p>
        </p:txBody>
      </p:sp>
      <p:cxnSp>
        <p:nvCxnSpPr>
          <p:cNvPr id="37" name="Straight Connector 36"/>
          <p:cNvCxnSpPr/>
          <p:nvPr userDrawn="1"/>
        </p:nvCxnSpPr>
        <p:spPr>
          <a:xfrm>
            <a:off x="1296731" y="1859979"/>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1296731" y="1979662"/>
            <a:ext cx="6886537" cy="519429"/>
          </a:xfrm>
          <a:prstGeom prst="rect">
            <a:avLst/>
          </a:prstGeom>
        </p:spPr>
        <p:txBody>
          <a:bodyPr vert="horz" wrap="none" lIns="0" tIns="0" rIns="0" bIns="0" anchor="ctr" anchorCtr="0"/>
          <a:lstStyle>
            <a:lvl1pPr marL="0" indent="0">
              <a:buNone/>
              <a:defRPr sz="2667" b="1">
                <a:solidFill>
                  <a:srgbClr val="333333"/>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sp>
        <p:nvSpPr>
          <p:cNvPr id="39" name="Text Placeholder 6"/>
          <p:cNvSpPr>
            <a:spLocks noGrp="1"/>
          </p:cNvSpPr>
          <p:nvPr>
            <p:ph type="body" sz="quarter" idx="20" hasCustomPrompt="1"/>
          </p:nvPr>
        </p:nvSpPr>
        <p:spPr>
          <a:xfrm>
            <a:off x="609600" y="1979662"/>
            <a:ext cx="575431" cy="519429"/>
          </a:xfrm>
          <a:prstGeom prst="rect">
            <a:avLst/>
          </a:prstGeom>
          <a:solidFill>
            <a:schemeClr val="accent3"/>
          </a:solidFill>
        </p:spPr>
        <p:txBody>
          <a:bodyPr vert="horz" lIns="0" tIns="0" rIns="0" bIns="0" anchor="ctr" anchorCtr="0">
            <a:normAutofit/>
          </a:bodyPr>
          <a:lstStyle>
            <a:lvl1pPr marL="0" indent="0" algn="ctr">
              <a:buNone/>
              <a:defRPr sz="2667" b="1">
                <a:solidFill>
                  <a:schemeClr val="bg1"/>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2</a:t>
            </a:r>
          </a:p>
        </p:txBody>
      </p:sp>
      <p:cxnSp>
        <p:nvCxnSpPr>
          <p:cNvPr id="40" name="Straight Connector 39"/>
          <p:cNvCxnSpPr/>
          <p:nvPr userDrawn="1"/>
        </p:nvCxnSpPr>
        <p:spPr>
          <a:xfrm>
            <a:off x="1296731" y="2499091"/>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1296731" y="2625738"/>
            <a:ext cx="6886537" cy="519429"/>
          </a:xfrm>
          <a:prstGeom prst="rect">
            <a:avLst/>
          </a:prstGeom>
        </p:spPr>
        <p:txBody>
          <a:bodyPr vert="horz" wrap="none" lIns="0" tIns="0" rIns="0" bIns="0" anchor="ctr" anchorCtr="0"/>
          <a:lstStyle>
            <a:lvl1pPr marL="0" indent="0">
              <a:buNone/>
              <a:defRPr sz="2667" b="1">
                <a:solidFill>
                  <a:srgbClr val="333333"/>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dirty="0"/>
              <a:t>Section Name</a:t>
            </a:r>
          </a:p>
        </p:txBody>
      </p:sp>
      <p:sp>
        <p:nvSpPr>
          <p:cNvPr id="43" name="Text Placeholder 6"/>
          <p:cNvSpPr>
            <a:spLocks noGrp="1"/>
          </p:cNvSpPr>
          <p:nvPr>
            <p:ph type="body" sz="quarter" idx="22" hasCustomPrompt="1"/>
          </p:nvPr>
        </p:nvSpPr>
        <p:spPr>
          <a:xfrm>
            <a:off x="609600" y="2625738"/>
            <a:ext cx="575431" cy="519429"/>
          </a:xfrm>
          <a:prstGeom prst="rect">
            <a:avLst/>
          </a:prstGeom>
          <a:solidFill>
            <a:schemeClr val="accent3"/>
          </a:solidFill>
        </p:spPr>
        <p:txBody>
          <a:bodyPr vert="horz" lIns="0" tIns="0" rIns="0" bIns="0" anchor="ctr" anchorCtr="0">
            <a:normAutofit/>
          </a:bodyPr>
          <a:lstStyle>
            <a:lvl1pPr marL="0" indent="0" algn="ctr">
              <a:buNone/>
              <a:defRPr sz="2667" b="1">
                <a:solidFill>
                  <a:schemeClr val="bg1"/>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3</a:t>
            </a:r>
          </a:p>
        </p:txBody>
      </p:sp>
      <p:cxnSp>
        <p:nvCxnSpPr>
          <p:cNvPr id="44" name="Straight Connector 43"/>
          <p:cNvCxnSpPr/>
          <p:nvPr userDrawn="1"/>
        </p:nvCxnSpPr>
        <p:spPr>
          <a:xfrm>
            <a:off x="1296731" y="3145167"/>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1296731" y="3273149"/>
            <a:ext cx="6886537" cy="519429"/>
          </a:xfrm>
          <a:prstGeom prst="rect">
            <a:avLst/>
          </a:prstGeom>
        </p:spPr>
        <p:txBody>
          <a:bodyPr vert="horz" wrap="none" lIns="0" tIns="0" rIns="0" bIns="0" anchor="ctr" anchorCtr="0"/>
          <a:lstStyle>
            <a:lvl1pPr marL="0" indent="0">
              <a:buNone/>
              <a:defRPr sz="2667" b="1">
                <a:solidFill>
                  <a:srgbClr val="333333"/>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sp>
        <p:nvSpPr>
          <p:cNvPr id="50" name="Text Placeholder 6"/>
          <p:cNvSpPr>
            <a:spLocks noGrp="1"/>
          </p:cNvSpPr>
          <p:nvPr>
            <p:ph type="body" sz="quarter" idx="24" hasCustomPrompt="1"/>
          </p:nvPr>
        </p:nvSpPr>
        <p:spPr>
          <a:xfrm>
            <a:off x="609600" y="3273149"/>
            <a:ext cx="575431" cy="519429"/>
          </a:xfrm>
          <a:prstGeom prst="rect">
            <a:avLst/>
          </a:prstGeom>
          <a:solidFill>
            <a:schemeClr val="accent3"/>
          </a:solidFill>
        </p:spPr>
        <p:txBody>
          <a:bodyPr vert="horz" lIns="0" tIns="0" rIns="0" bIns="0" anchor="ctr" anchorCtr="0">
            <a:normAutofit/>
          </a:bodyPr>
          <a:lstStyle>
            <a:lvl1pPr marL="0" indent="0" algn="ctr">
              <a:buNone/>
              <a:defRPr sz="2667" b="1">
                <a:solidFill>
                  <a:schemeClr val="bg1"/>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4</a:t>
            </a:r>
          </a:p>
        </p:txBody>
      </p:sp>
      <p:cxnSp>
        <p:nvCxnSpPr>
          <p:cNvPr id="51" name="Straight Connector 50"/>
          <p:cNvCxnSpPr/>
          <p:nvPr userDrawn="1"/>
        </p:nvCxnSpPr>
        <p:spPr>
          <a:xfrm>
            <a:off x="1296731" y="3792579"/>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1296731" y="3928862"/>
            <a:ext cx="6886537" cy="519429"/>
          </a:xfrm>
          <a:prstGeom prst="rect">
            <a:avLst/>
          </a:prstGeom>
        </p:spPr>
        <p:txBody>
          <a:bodyPr vert="horz" wrap="none" lIns="0" tIns="0" rIns="0" bIns="0" anchor="ctr" anchorCtr="0"/>
          <a:lstStyle>
            <a:lvl1pPr marL="0" indent="0">
              <a:buNone/>
              <a:defRPr sz="2667" b="1">
                <a:solidFill>
                  <a:srgbClr val="333333"/>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sp>
        <p:nvSpPr>
          <p:cNvPr id="53" name="Text Placeholder 6"/>
          <p:cNvSpPr>
            <a:spLocks noGrp="1"/>
          </p:cNvSpPr>
          <p:nvPr>
            <p:ph type="body" sz="quarter" idx="26" hasCustomPrompt="1"/>
          </p:nvPr>
        </p:nvSpPr>
        <p:spPr>
          <a:xfrm>
            <a:off x="609600" y="3928862"/>
            <a:ext cx="575431" cy="519429"/>
          </a:xfrm>
          <a:prstGeom prst="rect">
            <a:avLst/>
          </a:prstGeom>
          <a:solidFill>
            <a:schemeClr val="accent3"/>
          </a:solidFill>
        </p:spPr>
        <p:txBody>
          <a:bodyPr vert="horz" lIns="0" tIns="0" rIns="0" bIns="0" anchor="ctr" anchorCtr="0">
            <a:normAutofit/>
          </a:bodyPr>
          <a:lstStyle>
            <a:lvl1pPr marL="0" indent="0" algn="ctr">
              <a:buNone/>
              <a:defRPr sz="2667" b="1">
                <a:solidFill>
                  <a:schemeClr val="bg1"/>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5</a:t>
            </a:r>
          </a:p>
        </p:txBody>
      </p:sp>
      <p:cxnSp>
        <p:nvCxnSpPr>
          <p:cNvPr id="54" name="Straight Connector 53"/>
          <p:cNvCxnSpPr/>
          <p:nvPr userDrawn="1"/>
        </p:nvCxnSpPr>
        <p:spPr>
          <a:xfrm>
            <a:off x="1296731" y="4448291"/>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1296731" y="4576274"/>
            <a:ext cx="6886537" cy="519429"/>
          </a:xfrm>
          <a:prstGeom prst="rect">
            <a:avLst/>
          </a:prstGeom>
        </p:spPr>
        <p:txBody>
          <a:bodyPr vert="horz" wrap="none" lIns="0" tIns="0" rIns="0" bIns="0" anchor="ctr" anchorCtr="0"/>
          <a:lstStyle>
            <a:lvl1pPr marL="0" indent="0">
              <a:buNone/>
              <a:defRPr sz="2667" b="1">
                <a:solidFill>
                  <a:srgbClr val="333333"/>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sp>
        <p:nvSpPr>
          <p:cNvPr id="56" name="Text Placeholder 6"/>
          <p:cNvSpPr>
            <a:spLocks noGrp="1"/>
          </p:cNvSpPr>
          <p:nvPr>
            <p:ph type="body" sz="quarter" idx="28" hasCustomPrompt="1"/>
          </p:nvPr>
        </p:nvSpPr>
        <p:spPr>
          <a:xfrm>
            <a:off x="609600" y="4576274"/>
            <a:ext cx="575431" cy="519429"/>
          </a:xfrm>
          <a:prstGeom prst="rect">
            <a:avLst/>
          </a:prstGeom>
          <a:solidFill>
            <a:schemeClr val="accent3"/>
          </a:solidFill>
        </p:spPr>
        <p:txBody>
          <a:bodyPr vert="horz" lIns="0" tIns="0" rIns="0" bIns="0" anchor="ctr" anchorCtr="0">
            <a:normAutofit/>
          </a:bodyPr>
          <a:lstStyle>
            <a:lvl1pPr marL="0" indent="0" algn="ctr">
              <a:buNone/>
              <a:defRPr sz="2667" b="1">
                <a:solidFill>
                  <a:schemeClr val="bg1"/>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6</a:t>
            </a:r>
          </a:p>
        </p:txBody>
      </p:sp>
      <p:cxnSp>
        <p:nvCxnSpPr>
          <p:cNvPr id="57" name="Straight Connector 56"/>
          <p:cNvCxnSpPr/>
          <p:nvPr userDrawn="1"/>
        </p:nvCxnSpPr>
        <p:spPr>
          <a:xfrm>
            <a:off x="1296731" y="5095703"/>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1296731" y="5223684"/>
            <a:ext cx="6886537" cy="519429"/>
          </a:xfrm>
          <a:prstGeom prst="rect">
            <a:avLst/>
          </a:prstGeom>
        </p:spPr>
        <p:txBody>
          <a:bodyPr vert="horz" wrap="none" lIns="0" tIns="0" rIns="0" bIns="0" anchor="ctr" anchorCtr="0"/>
          <a:lstStyle>
            <a:lvl1pPr marL="0" indent="0">
              <a:buNone/>
              <a:defRPr sz="2667" b="1">
                <a:solidFill>
                  <a:srgbClr val="333333"/>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sp>
        <p:nvSpPr>
          <p:cNvPr id="59" name="Text Placeholder 6"/>
          <p:cNvSpPr>
            <a:spLocks noGrp="1"/>
          </p:cNvSpPr>
          <p:nvPr>
            <p:ph type="body" sz="quarter" idx="30" hasCustomPrompt="1"/>
          </p:nvPr>
        </p:nvSpPr>
        <p:spPr>
          <a:xfrm>
            <a:off x="609600" y="5223684"/>
            <a:ext cx="575431" cy="519429"/>
          </a:xfrm>
          <a:prstGeom prst="rect">
            <a:avLst/>
          </a:prstGeom>
          <a:solidFill>
            <a:schemeClr val="accent3"/>
          </a:solidFill>
        </p:spPr>
        <p:txBody>
          <a:bodyPr vert="horz" lIns="0" tIns="0" rIns="0" bIns="0" anchor="ctr" anchorCtr="0">
            <a:normAutofit/>
          </a:bodyPr>
          <a:lstStyle>
            <a:lvl1pPr marL="0" indent="0" algn="ctr">
              <a:buNone/>
              <a:defRPr sz="2667" b="1">
                <a:solidFill>
                  <a:schemeClr val="bg1"/>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7</a:t>
            </a:r>
          </a:p>
        </p:txBody>
      </p:sp>
      <p:cxnSp>
        <p:nvCxnSpPr>
          <p:cNvPr id="60" name="Straight Connector 59"/>
          <p:cNvCxnSpPr/>
          <p:nvPr userDrawn="1"/>
        </p:nvCxnSpPr>
        <p:spPr>
          <a:xfrm>
            <a:off x="1296731" y="5743113"/>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2445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nsition Slide - Blu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 name="Text Placeholder 7"/>
          <p:cNvSpPr>
            <a:spLocks noGrp="1"/>
          </p:cNvSpPr>
          <p:nvPr>
            <p:ph type="body" sz="quarter" idx="10" hasCustomPrompt="1"/>
          </p:nvPr>
        </p:nvSpPr>
        <p:spPr>
          <a:xfrm>
            <a:off x="623272" y="1669356"/>
            <a:ext cx="5269528" cy="1797768"/>
          </a:xfrm>
        </p:spPr>
        <p:txBody>
          <a:bodyPr anchor="b" anchorCtr="0">
            <a:noAutofit/>
          </a:bodyPr>
          <a:lstStyle>
            <a:lvl1pPr marL="0" indent="0">
              <a:buNone/>
              <a:defRPr sz="4000">
                <a:solidFill>
                  <a:srgbClr val="FFFFFF"/>
                </a:solidFill>
              </a:defRPr>
            </a:lvl1pPr>
          </a:lstStyle>
          <a:p>
            <a:pPr lvl="0"/>
            <a:r>
              <a:rPr lang="en-US"/>
              <a:t>Transition Slide Title</a:t>
            </a:r>
          </a:p>
        </p:txBody>
      </p:sp>
      <p:cxnSp>
        <p:nvCxnSpPr>
          <p:cNvPr id="4" name="Straight Connector 3"/>
          <p:cNvCxnSpPr/>
          <p:nvPr userDrawn="1"/>
        </p:nvCxnSpPr>
        <p:spPr>
          <a:xfrm>
            <a:off x="760447" y="3707711"/>
            <a:ext cx="6099972" cy="0"/>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ext Placeholder 14"/>
          <p:cNvSpPr>
            <a:spLocks noGrp="1"/>
          </p:cNvSpPr>
          <p:nvPr>
            <p:ph type="body" sz="quarter" idx="11" hasCustomPrompt="1"/>
          </p:nvPr>
        </p:nvSpPr>
        <p:spPr>
          <a:xfrm>
            <a:off x="623273" y="3948645"/>
            <a:ext cx="5270283" cy="1468735"/>
          </a:xfrm>
        </p:spPr>
        <p:txBody>
          <a:bodyPr>
            <a:noAutofit/>
          </a:bodyPr>
          <a:lstStyle>
            <a:lvl1pPr marL="0" indent="0">
              <a:spcBef>
                <a:spcPts val="533"/>
              </a:spcBef>
              <a:buNone/>
              <a:defRPr sz="2400" baseline="0">
                <a:solidFill>
                  <a:srgbClr val="FFFFFF"/>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Subtitle or additional text</a:t>
            </a:r>
          </a:p>
        </p:txBody>
      </p:sp>
    </p:spTree>
    <p:extLst>
      <p:ext uri="{BB962C8B-B14F-4D97-AF65-F5344CB8AC3E}">
        <p14:creationId xmlns:p14="http://schemas.microsoft.com/office/powerpoint/2010/main" val="1691172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3" name="Text Placeholder 7"/>
          <p:cNvSpPr>
            <a:spLocks noGrp="1"/>
          </p:cNvSpPr>
          <p:nvPr>
            <p:ph type="body" sz="quarter" idx="10"/>
          </p:nvPr>
        </p:nvSpPr>
        <p:spPr>
          <a:xfrm>
            <a:off x="4897552" y="547061"/>
            <a:ext cx="6141829" cy="1797768"/>
          </a:xfrm>
        </p:spPr>
        <p:txBody>
          <a:bodyPr anchor="b" anchorCtr="0">
            <a:noAutofit/>
          </a:bodyPr>
          <a:lstStyle>
            <a:lvl1pPr marL="0" indent="0">
              <a:buNone/>
              <a:defRPr sz="2400" baseline="0"/>
            </a:lvl1pPr>
          </a:lstStyle>
          <a:p>
            <a:pPr lvl="0"/>
            <a:endParaRPr lang="en-US" dirty="0"/>
          </a:p>
          <a:p>
            <a:pPr lvl="0"/>
            <a:r>
              <a:rPr lang="en-US" dirty="0"/>
              <a:t>Questions:</a:t>
            </a:r>
          </a:p>
          <a:p>
            <a:pPr lvl="0"/>
            <a:r>
              <a:rPr lang="en-US" dirty="0"/>
              <a:t>Emma Elgqvist</a:t>
            </a:r>
          </a:p>
          <a:p>
            <a:pPr lvl="0"/>
            <a:r>
              <a:rPr lang="en-US" dirty="0"/>
              <a:t>emma.elgqvist@nrel.gov</a:t>
            </a:r>
          </a:p>
        </p:txBody>
      </p:sp>
      <p:cxnSp>
        <p:nvCxnSpPr>
          <p:cNvPr id="4" name="Straight Connector 3"/>
          <p:cNvCxnSpPr/>
          <p:nvPr userDrawn="1"/>
        </p:nvCxnSpPr>
        <p:spPr>
          <a:xfrm>
            <a:off x="4988864" y="2585416"/>
            <a:ext cx="6607545"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a:xfrm>
            <a:off x="4897557" y="2759470"/>
            <a:ext cx="2822223" cy="471813"/>
          </a:xfrm>
          <a:prstGeom prst="rect">
            <a:avLst/>
          </a:prstGeom>
          <a:solidFill>
            <a:srgbClr val="FFFFFF">
              <a:alpha val="59000"/>
            </a:srgbClr>
          </a:solidFill>
        </p:spPr>
        <p:txBody>
          <a:bodyPr wrap="square" lIns="0" tIns="0" rIns="0" bIns="0" rtlCol="0" anchor="ctr">
            <a:noAutofit/>
          </a:bodyPr>
          <a:lstStyle/>
          <a:p>
            <a:pPr algn="l">
              <a:spcBef>
                <a:spcPts val="1600"/>
              </a:spcBef>
              <a:spcAft>
                <a:spcPts val="800"/>
              </a:spcAft>
            </a:pPr>
            <a:r>
              <a:rPr lang="en-US" sz="2400" b="1" dirty="0">
                <a:solidFill>
                  <a:srgbClr val="333333"/>
                </a:solidFill>
              </a:rPr>
              <a:t>  www.nrel.gov</a:t>
            </a:r>
          </a:p>
        </p:txBody>
      </p:sp>
      <p:sp>
        <p:nvSpPr>
          <p:cNvPr id="10" name="Rectangle 9"/>
          <p:cNvSpPr/>
          <p:nvPr userDrawn="1"/>
        </p:nvSpPr>
        <p:spPr>
          <a:xfrm>
            <a:off x="8110224" y="5401589"/>
            <a:ext cx="3257469" cy="1456411"/>
          </a:xfrm>
          <a:prstGeom prst="rect">
            <a:avLst/>
          </a:prstGeom>
          <a:solidFill>
            <a:srgbClr val="0079C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1" name="Picture 10" descr="NREL_logo_2009_whit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469388" y="5768944"/>
            <a:ext cx="2524571" cy="671341"/>
          </a:xfrm>
          <a:prstGeom prst="rect">
            <a:avLst/>
          </a:prstGeom>
        </p:spPr>
      </p:pic>
    </p:spTree>
    <p:extLst>
      <p:ext uri="{BB962C8B-B14F-4D97-AF65-F5344CB8AC3E}">
        <p14:creationId xmlns:p14="http://schemas.microsoft.com/office/powerpoint/2010/main" val="3021364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
            <a:ext cx="5497435" cy="805757"/>
          </a:xfrm>
          <a:prstGeom prst="rect">
            <a:avLst/>
          </a:prstGeom>
          <a:solidFill>
            <a:schemeClr val="accent1"/>
          </a:solidFill>
        </p:spPr>
        <p:txBody>
          <a:bodyPr vert="horz" lIns="91440" tIns="45720" rIns="91440" bIns="45720" rtlCol="0" anchor="ctr">
            <a:noAutofit/>
          </a:bodyPr>
          <a:lstStyle/>
          <a:p>
            <a:r>
              <a:rPr lang="en-US" dirty="0"/>
              <a:t>Click to edit Master </a:t>
            </a:r>
          </a:p>
        </p:txBody>
      </p:sp>
      <p:sp>
        <p:nvSpPr>
          <p:cNvPr id="3" name="Text Placeholder 2"/>
          <p:cNvSpPr>
            <a:spLocks noGrp="1"/>
          </p:cNvSpPr>
          <p:nvPr>
            <p:ph type="body" idx="1"/>
          </p:nvPr>
        </p:nvSpPr>
        <p:spPr>
          <a:xfrm>
            <a:off x="609600" y="1773689"/>
            <a:ext cx="10972800" cy="435247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68701429"/>
      </p:ext>
    </p:extLst>
  </p:cSld>
  <p:clrMap bg1="lt1" tx1="dk1" bg2="lt2" tx2="dk2" accent1="accent1" accent2="accent2" accent3="accent3" accent4="accent4" accent5="accent5" accent6="accent6" hlink="hlink" folHlink="folHlink"/>
  <p:sldLayoutIdLst>
    <p:sldLayoutId id="2147483661" r:id="rId1"/>
    <p:sldLayoutId id="2147483665" r:id="rId2"/>
    <p:sldLayoutId id="2147483666" r:id="rId3"/>
    <p:sldLayoutId id="2147483668" r:id="rId4"/>
    <p:sldLayoutId id="2147483670" r:id="rId5"/>
    <p:sldLayoutId id="2147483679" r:id="rId6"/>
    <p:sldLayoutId id="2147483686" r:id="rId7"/>
  </p:sldLayoutIdLst>
  <p:txStyles>
    <p:titleStyle>
      <a:lvl1pPr marL="0" algn="ctr" defTabSz="609585" rtl="0" eaLnBrk="1" latinLnBrk="0" hangingPunct="1">
        <a:lnSpc>
          <a:spcPts val="3733"/>
        </a:lnSpc>
        <a:spcBef>
          <a:spcPct val="0"/>
        </a:spcBef>
        <a:buNone/>
        <a:defRPr sz="4000" kern="1200" spc="0">
          <a:solidFill>
            <a:schemeClr val="bg1"/>
          </a:solidFill>
          <a:latin typeface="+mj-lt"/>
          <a:ea typeface="+mj-ea"/>
          <a:cs typeface="+mj-cs"/>
        </a:defRPr>
      </a:lvl1pPr>
    </p:titleStyle>
    <p:bodyStyle>
      <a:lvl1pPr marL="457189" indent="-457189" algn="l" defTabSz="609585" rtl="0" eaLnBrk="1" latinLnBrk="0" hangingPunct="1">
        <a:spcBef>
          <a:spcPct val="20000"/>
        </a:spcBef>
        <a:buFont typeface="Arial"/>
        <a:buChar char="•"/>
        <a:defRPr sz="3200"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200"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2933"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4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mailto:James.reilly@nrel.gov"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library.e.abb.com/public/0649340f572149dc98a51698a323d185/TRIO-20.0-27.6-TL-OUTD-Product%20manual%20EN-RevE(M000001EG).pdf" TargetMode="External"/><Relationship Id="rId2" Type="http://schemas.openxmlformats.org/officeDocument/2006/relationships/hyperlink" Target="https://www.solaredge.com/sites/default/files/se-three-phase-us-inverter-datasheet.pdf" TargetMode="External"/><Relationship Id="rId1" Type="http://schemas.openxmlformats.org/officeDocument/2006/relationships/slideLayout" Target="../slideLayouts/slideLayout4.xml"/><Relationship Id="rId4" Type="http://schemas.openxmlformats.org/officeDocument/2006/relationships/hyperlink" Target="https://library.e.abb.com/public/e0c10f9b10464dcebf9cfe76ffde0021/TRIO-50.0_60.0_BCD.00611_EN_RevG.pdf"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http://www.tele-lite.com/PDFs/TLIDLC1250-M.pdf"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C7508414-1D65-413D-8531-3EC6F4931781}"/>
              </a:ext>
            </a:extLst>
          </p:cNvPr>
          <p:cNvSpPr>
            <a:spLocks noGrp="1"/>
          </p:cNvSpPr>
          <p:nvPr>
            <p:ph type="body" sz="quarter" idx="10"/>
          </p:nvPr>
        </p:nvSpPr>
        <p:spPr>
          <a:xfrm>
            <a:off x="4582887" y="2006436"/>
            <a:ext cx="7591078" cy="1460688"/>
          </a:xfrm>
        </p:spPr>
        <p:txBody>
          <a:bodyPr/>
          <a:lstStyle/>
          <a:p>
            <a:r>
              <a:rPr lang="en-US" dirty="0"/>
              <a:t>Delaware Army National Guard Preliminary Microgrid Assessment</a:t>
            </a:r>
          </a:p>
        </p:txBody>
      </p:sp>
      <p:sp>
        <p:nvSpPr>
          <p:cNvPr id="3" name="Text Placeholder 2">
            <a:extLst>
              <a:ext uri="{FF2B5EF4-FFF2-40B4-BE49-F238E27FC236}">
                <a16:creationId xmlns:a16="http://schemas.microsoft.com/office/drawing/2014/main" xmlns="" id="{97821FDF-F52A-4342-8C2B-FF9C7570468F}"/>
              </a:ext>
            </a:extLst>
          </p:cNvPr>
          <p:cNvSpPr>
            <a:spLocks noGrp="1"/>
          </p:cNvSpPr>
          <p:nvPr>
            <p:ph type="body" sz="quarter" idx="11"/>
          </p:nvPr>
        </p:nvSpPr>
        <p:spPr>
          <a:xfrm>
            <a:off x="4582887" y="3648831"/>
            <a:ext cx="5763684" cy="1468735"/>
          </a:xfrm>
        </p:spPr>
        <p:txBody>
          <a:bodyPr/>
          <a:lstStyle/>
          <a:p>
            <a:r>
              <a:rPr lang="en-US" dirty="0"/>
              <a:t>Jim Reilly</a:t>
            </a:r>
          </a:p>
          <a:p>
            <a:r>
              <a:rPr lang="en-US" dirty="0"/>
              <a:t>Electrical Engineer, NREL</a:t>
            </a:r>
          </a:p>
          <a:p>
            <a:r>
              <a:rPr lang="en-US" dirty="0"/>
              <a:t>04/19/2019</a:t>
            </a:r>
          </a:p>
        </p:txBody>
      </p:sp>
    </p:spTree>
    <p:extLst>
      <p:ext uri="{BB962C8B-B14F-4D97-AF65-F5344CB8AC3E}">
        <p14:creationId xmlns:p14="http://schemas.microsoft.com/office/powerpoint/2010/main" val="1016542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D309AD-369D-DC43-846D-E832CC8C5251}"/>
              </a:ext>
            </a:extLst>
          </p:cNvPr>
          <p:cNvSpPr>
            <a:spLocks noGrp="1"/>
          </p:cNvSpPr>
          <p:nvPr>
            <p:ph type="title"/>
          </p:nvPr>
        </p:nvSpPr>
        <p:spPr/>
        <p:txBody>
          <a:bodyPr/>
          <a:lstStyle/>
          <a:p>
            <a:r>
              <a:rPr lang="en-US" dirty="0"/>
              <a:t>Distribution Considerations</a:t>
            </a:r>
          </a:p>
        </p:txBody>
      </p:sp>
      <p:sp>
        <p:nvSpPr>
          <p:cNvPr id="3" name="Text Placeholder 2">
            <a:extLst>
              <a:ext uri="{FF2B5EF4-FFF2-40B4-BE49-F238E27FC236}">
                <a16:creationId xmlns:a16="http://schemas.microsoft.com/office/drawing/2014/main" xmlns="" id="{D2AE95A7-5C17-8344-9318-99BEDE3E531A}"/>
              </a:ext>
            </a:extLst>
          </p:cNvPr>
          <p:cNvSpPr>
            <a:spLocks noGrp="1"/>
          </p:cNvSpPr>
          <p:nvPr>
            <p:ph type="body" sz="quarter" idx="4294967295"/>
          </p:nvPr>
        </p:nvSpPr>
        <p:spPr>
          <a:xfrm>
            <a:off x="609599" y="1249817"/>
            <a:ext cx="10826750" cy="5096554"/>
          </a:xfrm>
        </p:spPr>
        <p:txBody>
          <a:bodyPr>
            <a:normAutofit fontScale="77500" lnSpcReduction="20000"/>
          </a:bodyPr>
          <a:lstStyle/>
          <a:p>
            <a:r>
              <a:rPr lang="en-US" sz="2000" dirty="0"/>
              <a:t>DELMARVA stated at Feb 28, 2019 meeting that DEARNG-owned microgrid control system is not allowed to control components on DELMARVA Power distribution network</a:t>
            </a:r>
          </a:p>
          <a:p>
            <a:r>
              <a:rPr lang="en-US" sz="2000" dirty="0"/>
              <a:t>DEARNG buildings are not currently electrically connected through a circuit that can be isolated. Upgrades are required to enable islanding of DEARNG loads.</a:t>
            </a:r>
          </a:p>
          <a:p>
            <a:pPr lvl="1"/>
            <a:r>
              <a:rPr lang="en-US" sz="2000" dirty="0"/>
              <a:t>Lowest cost solution is likely to increase supply conductor rating to Biden building to 4/0 AL and construct new distribution tie on DEARNG property to connect buildings and make primary serve point at Biden building Point of Common Coupling (PCC).</a:t>
            </a:r>
          </a:p>
          <a:p>
            <a:pPr lvl="2"/>
            <a:r>
              <a:rPr lang="en-US" sz="1733" dirty="0"/>
              <a:t>Existing fused service points become secondary source.</a:t>
            </a:r>
          </a:p>
          <a:p>
            <a:r>
              <a:rPr lang="en-US" sz="2000" dirty="0"/>
              <a:t>During microgrid energization after an outage (</a:t>
            </a:r>
            <a:r>
              <a:rPr lang="en-US" sz="2000" dirty="0" err="1"/>
              <a:t>blackstart</a:t>
            </a:r>
            <a:r>
              <a:rPr lang="en-US" sz="2000" dirty="0"/>
              <a:t>), enough generation must be available to energize transformers and absorb in-rush currents</a:t>
            </a:r>
          </a:p>
          <a:p>
            <a:pPr lvl="1"/>
            <a:r>
              <a:rPr lang="en-US" sz="2000" dirty="0"/>
              <a:t>Current generator has a motor start rating (</a:t>
            </a:r>
            <a:r>
              <a:rPr lang="en-US" sz="2000" dirty="0" err="1"/>
              <a:t>SkVA</a:t>
            </a:r>
            <a:r>
              <a:rPr lang="en-US" sz="2000" dirty="0"/>
              <a:t>) of 3800 kVA at 30% voltage drop for 60 Hz.</a:t>
            </a:r>
          </a:p>
          <a:p>
            <a:pPr lvl="1"/>
            <a:r>
              <a:rPr lang="en-US" sz="2000" dirty="0"/>
              <a:t>Transformers and loads on DEARNG system must be brought online in coordinated steps.</a:t>
            </a:r>
          </a:p>
          <a:p>
            <a:r>
              <a:rPr lang="en-US" sz="2000" dirty="0"/>
              <a:t>DEARNG microgrid must not parallel with DELMARVA system. </a:t>
            </a:r>
          </a:p>
          <a:p>
            <a:pPr lvl="1"/>
            <a:r>
              <a:rPr lang="en-US" sz="2000" dirty="0"/>
              <a:t>Microgrid operation will likely need to be closely coordinated with DELMARVA system operators</a:t>
            </a:r>
          </a:p>
          <a:p>
            <a:r>
              <a:rPr lang="en-US" sz="2000" dirty="0"/>
              <a:t>Existing underground 1/0 AL conductor serving Biden transformer is estimated to have an ampacity between 150-175 Amps</a:t>
            </a:r>
          </a:p>
          <a:p>
            <a:r>
              <a:rPr lang="en-US" sz="2000" dirty="0"/>
              <a:t>Switching or protection devices should be installed to enable remote operation of switching to isolate the DEARNG system</a:t>
            </a:r>
          </a:p>
          <a:p>
            <a:pPr lvl="1"/>
            <a:r>
              <a:rPr lang="en-US" sz="2000" dirty="0"/>
              <a:t>This conceptual design assumes 15 kV reclosers due to cost and increased functionality.</a:t>
            </a:r>
          </a:p>
          <a:p>
            <a:pPr lvl="1"/>
            <a:r>
              <a:rPr lang="en-US" sz="2000" dirty="0"/>
              <a:t>Reclosers serve to open express feeders between buildings when existing fuse supply is utilized.</a:t>
            </a:r>
          </a:p>
          <a:p>
            <a:r>
              <a:rPr lang="en-US" sz="2000" dirty="0"/>
              <a:t>Biden transformer may temporarily be overloaded during </a:t>
            </a:r>
            <a:r>
              <a:rPr lang="en-US" sz="2000" dirty="0" err="1"/>
              <a:t>blackstart</a:t>
            </a:r>
            <a:r>
              <a:rPr lang="en-US" sz="2000" dirty="0"/>
              <a:t> of the system. Transformers have a short-duration overload period, but DELMARVA may require upgrade to 2000 kVA transformer during Interconnection Application process.</a:t>
            </a:r>
          </a:p>
          <a:p>
            <a:endParaRPr lang="en-US" sz="2000" dirty="0"/>
          </a:p>
        </p:txBody>
      </p:sp>
    </p:spTree>
    <p:extLst>
      <p:ext uri="{BB962C8B-B14F-4D97-AF65-F5344CB8AC3E}">
        <p14:creationId xmlns:p14="http://schemas.microsoft.com/office/powerpoint/2010/main" val="1284483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D309AD-369D-DC43-846D-E832CC8C5251}"/>
              </a:ext>
            </a:extLst>
          </p:cNvPr>
          <p:cNvSpPr>
            <a:spLocks noGrp="1"/>
          </p:cNvSpPr>
          <p:nvPr>
            <p:ph type="title"/>
          </p:nvPr>
        </p:nvSpPr>
        <p:spPr/>
        <p:txBody>
          <a:bodyPr/>
          <a:lstStyle/>
          <a:p>
            <a:r>
              <a:rPr lang="en-US" dirty="0"/>
              <a:t>Solar PV Considerations</a:t>
            </a:r>
          </a:p>
        </p:txBody>
      </p:sp>
      <p:sp>
        <p:nvSpPr>
          <p:cNvPr id="3" name="Text Placeholder 2">
            <a:extLst>
              <a:ext uri="{FF2B5EF4-FFF2-40B4-BE49-F238E27FC236}">
                <a16:creationId xmlns:a16="http://schemas.microsoft.com/office/drawing/2014/main" xmlns="" id="{D2AE95A7-5C17-8344-9318-99BEDE3E531A}"/>
              </a:ext>
            </a:extLst>
          </p:cNvPr>
          <p:cNvSpPr>
            <a:spLocks noGrp="1"/>
          </p:cNvSpPr>
          <p:nvPr>
            <p:ph type="body" sz="quarter" idx="4294967295"/>
          </p:nvPr>
        </p:nvSpPr>
        <p:spPr>
          <a:xfrm>
            <a:off x="609599" y="1511074"/>
            <a:ext cx="10826750" cy="4829175"/>
          </a:xfrm>
        </p:spPr>
        <p:txBody>
          <a:bodyPr>
            <a:normAutofit/>
          </a:bodyPr>
          <a:lstStyle/>
          <a:p>
            <a:r>
              <a:rPr lang="en-US" sz="2400" dirty="0"/>
              <a:t>Fiber optic cable should be routed to the mechanical rooms housing inverters for AASF and Biden to enable monitor solar PV inverter output. </a:t>
            </a:r>
          </a:p>
          <a:p>
            <a:pPr lvl="1"/>
            <a:r>
              <a:rPr lang="en-US" sz="2400" dirty="0"/>
              <a:t>Optional hardware or firmware upgrades may be required to enable monitoring of solar PV inverters at AASF.</a:t>
            </a:r>
          </a:p>
          <a:p>
            <a:r>
              <a:rPr lang="en-US" sz="2400" dirty="0"/>
              <a:t>A Programmable Logic Controller could be used to control AC circuit breakers for AASF solar PV arrays to enable curtailment of the systems if necessary during island mode to ensure adequate power quality.</a:t>
            </a:r>
          </a:p>
          <a:p>
            <a:endParaRPr lang="en-US" sz="2400" dirty="0"/>
          </a:p>
          <a:p>
            <a:endParaRPr lang="en-US" sz="2400" dirty="0"/>
          </a:p>
        </p:txBody>
      </p:sp>
    </p:spTree>
    <p:extLst>
      <p:ext uri="{BB962C8B-B14F-4D97-AF65-F5344CB8AC3E}">
        <p14:creationId xmlns:p14="http://schemas.microsoft.com/office/powerpoint/2010/main" val="1958961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5586A5-77C1-5542-BC9C-CA3A2DB737A5}"/>
              </a:ext>
            </a:extLst>
          </p:cNvPr>
          <p:cNvSpPr>
            <a:spLocks noGrp="1"/>
          </p:cNvSpPr>
          <p:nvPr>
            <p:ph type="title"/>
          </p:nvPr>
        </p:nvSpPr>
        <p:spPr/>
        <p:txBody>
          <a:bodyPr/>
          <a:lstStyle/>
          <a:p>
            <a:r>
              <a:rPr lang="en-US" dirty="0"/>
              <a:t>Other Considerations</a:t>
            </a:r>
          </a:p>
        </p:txBody>
      </p:sp>
      <p:sp>
        <p:nvSpPr>
          <p:cNvPr id="3" name="TextBox 2">
            <a:extLst>
              <a:ext uri="{FF2B5EF4-FFF2-40B4-BE49-F238E27FC236}">
                <a16:creationId xmlns:a16="http://schemas.microsoft.com/office/drawing/2014/main" xmlns="" id="{7A72F1D7-D8C6-6148-B9A5-0F2F38CEF52B}"/>
              </a:ext>
            </a:extLst>
          </p:cNvPr>
          <p:cNvSpPr txBox="1"/>
          <p:nvPr/>
        </p:nvSpPr>
        <p:spPr>
          <a:xfrm>
            <a:off x="609598" y="1295399"/>
            <a:ext cx="11125201" cy="2585323"/>
          </a:xfrm>
          <a:prstGeom prst="rect">
            <a:avLst/>
          </a:prstGeom>
          <a:noFill/>
        </p:spPr>
        <p:txBody>
          <a:bodyPr wrap="square" rtlCol="0">
            <a:spAutoFit/>
          </a:bodyPr>
          <a:lstStyle/>
          <a:p>
            <a:pPr marL="285750" indent="-285750">
              <a:buFont typeface="Arial" panose="020B0604020202020204" pitchFamily="34" charset="0"/>
              <a:buChar char="•"/>
            </a:pPr>
            <a:r>
              <a:rPr lang="en-US" dirty="0"/>
              <a:t>O&amp;M of the control system must be considered. This microgrid will require trained personnel for advanced operation adjustments, system updates, and routine maintenance.</a:t>
            </a:r>
          </a:p>
          <a:p>
            <a:pPr marL="742950" lvl="1" indent="-285750">
              <a:buFont typeface="Arial" panose="020B0604020202020204" pitchFamily="34" charset="0"/>
              <a:buChar char="•"/>
            </a:pPr>
            <a:r>
              <a:rPr lang="en-US" dirty="0"/>
              <a:t> O&amp;M can be obtained by trained DEARNG personnel, or through a contract with an experienced third-party.</a:t>
            </a:r>
          </a:p>
          <a:p>
            <a:pPr marL="285750" indent="-285750">
              <a:buFont typeface="Arial" panose="020B0604020202020204" pitchFamily="34" charset="0"/>
              <a:buChar char="•"/>
            </a:pPr>
            <a:r>
              <a:rPr lang="en-US" dirty="0"/>
              <a:t>Cyber Security of the system will be a significant consideration during the initial design, construction, and commissioning process; and annual or bi-annual recertification of the Authority to Operate is a requirement of the Risk Management Framework process. </a:t>
            </a:r>
          </a:p>
          <a:p>
            <a:pPr marL="742950" lvl="1" indent="-285750">
              <a:buFont typeface="Arial" panose="020B0604020202020204" pitchFamily="34" charset="0"/>
              <a:buChar char="•"/>
            </a:pPr>
            <a:r>
              <a:rPr lang="en-US" dirty="0"/>
              <a:t>During the February 28</a:t>
            </a:r>
            <a:r>
              <a:rPr lang="en-US" baseline="30000" dirty="0"/>
              <a:t>th</a:t>
            </a:r>
            <a:r>
              <a:rPr lang="en-US" dirty="0"/>
              <a:t> meetings, DEARNG communications staff requested that the microgrid control system should remain air-gapped from the Building Automation Systems</a:t>
            </a:r>
          </a:p>
          <a:p>
            <a:endParaRPr lang="en-US" dirty="0"/>
          </a:p>
        </p:txBody>
      </p:sp>
    </p:spTree>
    <p:extLst>
      <p:ext uri="{BB962C8B-B14F-4D97-AF65-F5344CB8AC3E}">
        <p14:creationId xmlns:p14="http://schemas.microsoft.com/office/powerpoint/2010/main" val="2050748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DF0E748F-6BB0-044C-9B0C-5BCAAF0193F5}"/>
              </a:ext>
            </a:extLst>
          </p:cNvPr>
          <p:cNvSpPr>
            <a:spLocks noGrp="1"/>
          </p:cNvSpPr>
          <p:nvPr>
            <p:ph type="title"/>
          </p:nvPr>
        </p:nvSpPr>
        <p:spPr/>
        <p:txBody>
          <a:bodyPr/>
          <a:lstStyle/>
          <a:p>
            <a:r>
              <a:rPr lang="en-US" dirty="0"/>
              <a:t>Microgrid Scenarios Investigated</a:t>
            </a:r>
          </a:p>
        </p:txBody>
      </p:sp>
      <p:sp>
        <p:nvSpPr>
          <p:cNvPr id="10" name="TextBox 9">
            <a:extLst>
              <a:ext uri="{FF2B5EF4-FFF2-40B4-BE49-F238E27FC236}">
                <a16:creationId xmlns:a16="http://schemas.microsoft.com/office/drawing/2014/main" xmlns="" id="{1CD94656-C87D-A04F-8A79-5DFB74149794}"/>
              </a:ext>
            </a:extLst>
          </p:cNvPr>
          <p:cNvSpPr txBox="1"/>
          <p:nvPr/>
        </p:nvSpPr>
        <p:spPr>
          <a:xfrm>
            <a:off x="685800" y="1382485"/>
            <a:ext cx="10906275" cy="2954655"/>
          </a:xfrm>
          <a:prstGeom prst="rect">
            <a:avLst/>
          </a:prstGeom>
          <a:noFill/>
        </p:spPr>
        <p:txBody>
          <a:bodyPr wrap="square" rtlCol="0">
            <a:spAutoFit/>
          </a:bodyPr>
          <a:lstStyle/>
          <a:p>
            <a:pPr marL="9525" lvl="1"/>
            <a:r>
              <a:rPr lang="en-US" sz="2400" dirty="0"/>
              <a:t>Solar PV and Diesel microgrid</a:t>
            </a:r>
          </a:p>
          <a:p>
            <a:pPr marL="809625" lvl="2" indent="-342900">
              <a:buFont typeface="Arial" panose="020B0604020202020204" pitchFamily="34" charset="0"/>
              <a:buChar char="•"/>
            </a:pPr>
            <a:r>
              <a:rPr lang="en-US" sz="2400" dirty="0"/>
              <a:t>1250 kW Standby Diesel Generator</a:t>
            </a:r>
          </a:p>
          <a:p>
            <a:pPr marL="809625" lvl="2" indent="-342900">
              <a:buFont typeface="Arial" panose="020B0604020202020204" pitchFamily="34" charset="0"/>
              <a:buChar char="•"/>
            </a:pPr>
            <a:r>
              <a:rPr lang="en-US" sz="2400" dirty="0"/>
              <a:t>437 kW Solar PV</a:t>
            </a:r>
          </a:p>
          <a:p>
            <a:pPr marL="9525" lvl="1"/>
            <a:r>
              <a:rPr lang="en-US" sz="2400" dirty="0"/>
              <a:t>Solar PV, Diesel, and Battery Energy Storage Systems (BESS) microgrid</a:t>
            </a:r>
          </a:p>
          <a:p>
            <a:pPr marL="809625" lvl="2" indent="-342900">
              <a:buFont typeface="Arial" panose="020B0604020202020204" pitchFamily="34" charset="0"/>
              <a:buChar char="•"/>
            </a:pPr>
            <a:r>
              <a:rPr lang="en-US" sz="2400" dirty="0"/>
              <a:t>1250 kW Standby Diesel Generator</a:t>
            </a:r>
          </a:p>
          <a:p>
            <a:pPr marL="809625" lvl="2" indent="-342900">
              <a:buFont typeface="Arial" panose="020B0604020202020204" pitchFamily="34" charset="0"/>
              <a:buChar char="•"/>
            </a:pPr>
            <a:r>
              <a:rPr lang="en-US" sz="2400" dirty="0"/>
              <a:t>437 kW Solar PV</a:t>
            </a:r>
          </a:p>
          <a:p>
            <a:pPr marL="809625" lvl="2" indent="-342900">
              <a:buFont typeface="Arial" panose="020B0604020202020204" pitchFamily="34" charset="0"/>
              <a:buChar char="•"/>
            </a:pPr>
            <a:r>
              <a:rPr lang="en-US" sz="2400" dirty="0"/>
              <a:t>700 kW : 1400 kWh BESS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930932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AA2D95-DD47-A042-B7B7-825FE2D4DC0E}"/>
              </a:ext>
            </a:extLst>
          </p:cNvPr>
          <p:cNvSpPr>
            <a:spLocks noGrp="1"/>
          </p:cNvSpPr>
          <p:nvPr>
            <p:ph type="title"/>
          </p:nvPr>
        </p:nvSpPr>
        <p:spPr/>
        <p:txBody>
          <a:bodyPr/>
          <a:lstStyle/>
          <a:p>
            <a:r>
              <a:rPr lang="en-US" dirty="0"/>
              <a:t>Proposed Microgrid</a:t>
            </a:r>
            <a:br>
              <a:rPr lang="en-US" dirty="0"/>
            </a:br>
            <a:r>
              <a:rPr lang="en-US" dirty="0"/>
              <a:t>Diesel + PV</a:t>
            </a:r>
          </a:p>
        </p:txBody>
      </p:sp>
      <p:sp>
        <p:nvSpPr>
          <p:cNvPr id="8" name="TextBox 7">
            <a:extLst>
              <a:ext uri="{FF2B5EF4-FFF2-40B4-BE49-F238E27FC236}">
                <a16:creationId xmlns:a16="http://schemas.microsoft.com/office/drawing/2014/main" xmlns="" id="{E48BFAE8-F2ED-C341-8818-1B50CAB854C7}"/>
              </a:ext>
            </a:extLst>
          </p:cNvPr>
          <p:cNvSpPr txBox="1"/>
          <p:nvPr/>
        </p:nvSpPr>
        <p:spPr>
          <a:xfrm>
            <a:off x="16324" y="1024467"/>
            <a:ext cx="5072744" cy="5693866"/>
          </a:xfrm>
          <a:prstGeom prst="rect">
            <a:avLst/>
          </a:prstGeom>
          <a:noFill/>
        </p:spPr>
        <p:txBody>
          <a:bodyPr wrap="square" rtlCol="0">
            <a:spAutoFit/>
          </a:bodyPr>
          <a:lstStyle/>
          <a:p>
            <a:r>
              <a:rPr lang="en-US" sz="1400" b="1" dirty="0"/>
              <a:t>Conceptual Operation</a:t>
            </a:r>
          </a:p>
          <a:p>
            <a:pPr marL="342900" indent="-342900">
              <a:buFont typeface="+mj-lt"/>
              <a:buAutoNum type="arabicPeriod"/>
            </a:pPr>
            <a:r>
              <a:rPr lang="en-US" sz="1400" dirty="0"/>
              <a:t>Grid outage occurs on DELMARVA System.</a:t>
            </a:r>
          </a:p>
          <a:p>
            <a:pPr marL="800100" lvl="1" indent="-342900">
              <a:buFont typeface="+mj-lt"/>
              <a:buAutoNum type="arabicPeriod"/>
            </a:pPr>
            <a:r>
              <a:rPr lang="en-US" sz="1400" dirty="0"/>
              <a:t>PV Inverters trip offline (IEEE 1547).</a:t>
            </a:r>
          </a:p>
          <a:p>
            <a:pPr marL="342900" indent="-342900">
              <a:buFont typeface="+mj-lt"/>
              <a:buAutoNum type="arabicPeriod"/>
            </a:pPr>
            <a:r>
              <a:rPr lang="en-US" sz="1400" dirty="0"/>
              <a:t>DEARNG standby generators come online as normal.</a:t>
            </a:r>
          </a:p>
          <a:p>
            <a:pPr marL="800100" lvl="1" indent="-342900">
              <a:buFont typeface="Arial" panose="020B0604020202020204" pitchFamily="34" charset="0"/>
              <a:buChar char="•"/>
            </a:pPr>
            <a:r>
              <a:rPr lang="en-US" sz="1400" dirty="0"/>
              <a:t>Biden utility AC circuit breakers are open.</a:t>
            </a:r>
          </a:p>
          <a:p>
            <a:pPr marL="342900" indent="-342900">
              <a:buFont typeface="+mj-lt"/>
              <a:buAutoNum type="arabicPeriod"/>
            </a:pPr>
            <a:r>
              <a:rPr lang="en-US" sz="1400" dirty="0"/>
              <a:t>Microgrid controller requests permission to isolate from DELMARVA system operators.</a:t>
            </a:r>
          </a:p>
          <a:p>
            <a:pPr marL="342900" indent="-342900">
              <a:buFont typeface="+mj-lt"/>
              <a:buAutoNum type="arabicPeriod"/>
            </a:pPr>
            <a:r>
              <a:rPr lang="en-US" sz="1400" dirty="0"/>
              <a:t>Microgrid controller initiates isolation by opening Recloser 1 (R1), if not open already.</a:t>
            </a:r>
          </a:p>
          <a:p>
            <a:pPr marL="342900" indent="-342900">
              <a:buFont typeface="+mj-lt"/>
              <a:buAutoNum type="arabicPeriod"/>
            </a:pPr>
            <a:r>
              <a:rPr lang="en-US" sz="1400" dirty="0"/>
              <a:t>Biden AC supply circuit breaker closes, energizing 1500 kVA transformer for Biden.</a:t>
            </a:r>
          </a:p>
          <a:p>
            <a:pPr marL="342900" indent="-342900">
              <a:buFont typeface="+mj-lt"/>
              <a:buAutoNum type="arabicPeriod"/>
            </a:pPr>
            <a:r>
              <a:rPr lang="en-US" sz="1400" dirty="0"/>
              <a:t>Brief pause to stabilize system (likely 1-5 seconds).</a:t>
            </a:r>
          </a:p>
          <a:p>
            <a:pPr marL="342900" indent="-342900">
              <a:buFont typeface="+mj-lt"/>
              <a:buAutoNum type="arabicPeriod"/>
            </a:pPr>
            <a:r>
              <a:rPr lang="en-US" sz="1400" dirty="0"/>
              <a:t>Recloser 2 (R2) closes to energize Duncan 1000 kVA transformer and loads.</a:t>
            </a:r>
          </a:p>
          <a:p>
            <a:pPr marL="342900" indent="-342900">
              <a:buFont typeface="+mj-lt"/>
              <a:buAutoNum type="arabicPeriod"/>
            </a:pPr>
            <a:r>
              <a:rPr lang="en-US" sz="1400" dirty="0"/>
              <a:t>Brief pause to stabilize system (likely 1-5 seconds)</a:t>
            </a:r>
          </a:p>
          <a:p>
            <a:pPr marL="342900" indent="-342900">
              <a:buFont typeface="+mj-lt"/>
              <a:buAutoNum type="arabicPeriod"/>
            </a:pPr>
            <a:r>
              <a:rPr lang="en-US" sz="1400" dirty="0"/>
              <a:t>Recloser 3 (R3) closes to energize AASF 33 500 kVA transformer and loads.</a:t>
            </a:r>
          </a:p>
          <a:p>
            <a:pPr marL="342900" indent="-342900">
              <a:buFont typeface="+mj-lt"/>
              <a:buAutoNum type="arabicPeriod"/>
            </a:pPr>
            <a:r>
              <a:rPr lang="en-US" sz="1400" dirty="0"/>
              <a:t>Brief pause to stabilize system (likely 1-5 seconds)</a:t>
            </a:r>
          </a:p>
          <a:p>
            <a:pPr marL="342900" indent="-342900">
              <a:buFont typeface="+mj-lt"/>
              <a:buAutoNum type="arabicPeriod"/>
            </a:pPr>
            <a:r>
              <a:rPr lang="en-US" sz="1400" dirty="0"/>
              <a:t>Recloser 4 (R4) closes to energize Cold Storage 1000 kVA transformer and loads.</a:t>
            </a:r>
          </a:p>
          <a:p>
            <a:pPr marL="342900" indent="-342900">
              <a:buFont typeface="+mj-lt"/>
              <a:buAutoNum type="arabicPeriod"/>
            </a:pPr>
            <a:r>
              <a:rPr lang="en-US" sz="1400" dirty="0"/>
              <a:t>PV Inverters begin coming online after 5-minute delay</a:t>
            </a:r>
          </a:p>
          <a:p>
            <a:pPr marL="800100" lvl="1" indent="-342900">
              <a:buFont typeface="+mj-lt"/>
              <a:buAutoNum type="arabicPeriod"/>
            </a:pPr>
            <a:r>
              <a:rPr lang="en-US" sz="1400" dirty="0"/>
              <a:t>Per IEEE 1547</a:t>
            </a:r>
          </a:p>
          <a:p>
            <a:pPr marL="342900" indent="-342900">
              <a:buFont typeface="+mj-lt"/>
              <a:buAutoNum type="arabicPeriod"/>
            </a:pPr>
            <a:r>
              <a:rPr lang="en-US" sz="1400" dirty="0"/>
              <a:t>Microgrid controller dispatches diesel generation and solar PV to maximize solar PV while maintaining power quality</a:t>
            </a:r>
          </a:p>
          <a:p>
            <a:r>
              <a:rPr lang="en-US" sz="1050" dirty="0"/>
              <a:t>------------</a:t>
            </a:r>
          </a:p>
          <a:p>
            <a:r>
              <a:rPr lang="en-US" sz="1400" dirty="0"/>
              <a:t>DELMARVA may require open transition for return to utility.</a:t>
            </a:r>
          </a:p>
        </p:txBody>
      </p:sp>
    </p:spTree>
    <p:extLst>
      <p:ext uri="{BB962C8B-B14F-4D97-AF65-F5344CB8AC3E}">
        <p14:creationId xmlns:p14="http://schemas.microsoft.com/office/powerpoint/2010/main" val="1869495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AA2D95-DD47-A042-B7B7-825FE2D4DC0E}"/>
              </a:ext>
            </a:extLst>
          </p:cNvPr>
          <p:cNvSpPr>
            <a:spLocks noGrp="1"/>
          </p:cNvSpPr>
          <p:nvPr>
            <p:ph type="title"/>
          </p:nvPr>
        </p:nvSpPr>
        <p:spPr/>
        <p:txBody>
          <a:bodyPr/>
          <a:lstStyle/>
          <a:p>
            <a:r>
              <a:rPr lang="en-US" dirty="0"/>
              <a:t>Proposed Microgrid</a:t>
            </a:r>
            <a:br>
              <a:rPr lang="en-US" dirty="0"/>
            </a:br>
            <a:r>
              <a:rPr lang="en-US" dirty="0"/>
              <a:t>Diesel, PV, and BESS</a:t>
            </a:r>
          </a:p>
        </p:txBody>
      </p:sp>
      <p:sp>
        <p:nvSpPr>
          <p:cNvPr id="8" name="TextBox 7">
            <a:extLst>
              <a:ext uri="{FF2B5EF4-FFF2-40B4-BE49-F238E27FC236}">
                <a16:creationId xmlns:a16="http://schemas.microsoft.com/office/drawing/2014/main" xmlns="" id="{E48BFAE8-F2ED-C341-8818-1B50CAB854C7}"/>
              </a:ext>
            </a:extLst>
          </p:cNvPr>
          <p:cNvSpPr txBox="1"/>
          <p:nvPr/>
        </p:nvSpPr>
        <p:spPr>
          <a:xfrm>
            <a:off x="10882" y="1024467"/>
            <a:ext cx="5072744" cy="3539430"/>
          </a:xfrm>
          <a:prstGeom prst="rect">
            <a:avLst/>
          </a:prstGeom>
          <a:noFill/>
        </p:spPr>
        <p:txBody>
          <a:bodyPr wrap="square" rtlCol="0">
            <a:spAutoFit/>
          </a:bodyPr>
          <a:lstStyle/>
          <a:p>
            <a:r>
              <a:rPr lang="en-US" sz="1400" b="1" dirty="0"/>
              <a:t>Conceptual Operation </a:t>
            </a:r>
          </a:p>
          <a:p>
            <a:pPr marL="342900" indent="-342900">
              <a:buFont typeface="+mj-lt"/>
              <a:buAutoNum type="arabicPeriod"/>
            </a:pPr>
            <a:r>
              <a:rPr lang="en-US" sz="1400" dirty="0"/>
              <a:t>Grid instability is sensed on DELMARVA system.</a:t>
            </a:r>
          </a:p>
          <a:p>
            <a:pPr marL="342900" indent="-342900">
              <a:buFont typeface="+mj-lt"/>
              <a:buAutoNum type="arabicPeriod"/>
            </a:pPr>
            <a:r>
              <a:rPr lang="en-US" sz="1400" dirty="0"/>
              <a:t>Recloser 1 opens and BESS picks up load for all 4 buildings.</a:t>
            </a:r>
          </a:p>
          <a:p>
            <a:pPr marL="342900" indent="-342900">
              <a:buFont typeface="+mj-lt"/>
              <a:buAutoNum type="arabicPeriod"/>
            </a:pPr>
            <a:r>
              <a:rPr lang="en-US" sz="1400" dirty="0"/>
              <a:t>Microgrid controller requests permission to continue microgrid operation from DELMARVA system operators.</a:t>
            </a:r>
          </a:p>
          <a:p>
            <a:pPr marL="342900" indent="-342900">
              <a:buFont typeface="+mj-lt"/>
              <a:buAutoNum type="arabicPeriod"/>
            </a:pPr>
            <a:r>
              <a:rPr lang="en-US" sz="1400" dirty="0"/>
              <a:t>Biden diesel generator comes online and begins to synchronize with BESS controller microgrid across paralleling switchgear.</a:t>
            </a:r>
          </a:p>
          <a:p>
            <a:pPr marL="342900" indent="-342900">
              <a:buFont typeface="+mj-lt"/>
              <a:buAutoNum type="arabicPeriod"/>
            </a:pPr>
            <a:r>
              <a:rPr lang="en-US" sz="1400" dirty="0"/>
              <a:t>Once BESS and standby generator are synchronized, Biden standby generator AC circuit breaker closes.</a:t>
            </a:r>
          </a:p>
          <a:p>
            <a:pPr marL="342900" indent="-342900">
              <a:buFont typeface="+mj-lt"/>
              <a:buAutoNum type="arabicPeriod"/>
            </a:pPr>
            <a:r>
              <a:rPr lang="en-US" sz="1400" dirty="0"/>
              <a:t>PV Inverters begin coming online after 5-minute delay</a:t>
            </a:r>
          </a:p>
          <a:p>
            <a:pPr marL="800100" lvl="1" indent="-342900">
              <a:buFont typeface="+mj-lt"/>
              <a:buAutoNum type="arabicPeriod"/>
            </a:pPr>
            <a:r>
              <a:rPr lang="en-US" sz="1400" dirty="0"/>
              <a:t>Per IEEE 1547</a:t>
            </a:r>
          </a:p>
          <a:p>
            <a:pPr marL="342900" indent="-342900">
              <a:buFont typeface="+mj-lt"/>
              <a:buAutoNum type="arabicPeriod"/>
            </a:pPr>
            <a:r>
              <a:rPr lang="en-US" sz="1400" dirty="0"/>
              <a:t>Microgrid controller dispatches BESS, diesel generation, and solar PV to maximize solar PV while maintaining power quality.</a:t>
            </a:r>
          </a:p>
          <a:p>
            <a:pPr marL="342900" indent="-342900">
              <a:buFont typeface="+mj-lt"/>
              <a:buAutoNum type="arabicPeriod"/>
            </a:pPr>
            <a:endParaRPr lang="en-US" sz="1400" dirty="0"/>
          </a:p>
          <a:p>
            <a:r>
              <a:rPr lang="en-US" sz="1400" dirty="0"/>
              <a:t>----</a:t>
            </a:r>
          </a:p>
          <a:p>
            <a:r>
              <a:rPr lang="en-US" sz="1400" dirty="0"/>
              <a:t>DELMARVA may not require open transition for return to utility. </a:t>
            </a:r>
          </a:p>
        </p:txBody>
      </p:sp>
    </p:spTree>
    <p:extLst>
      <p:ext uri="{BB962C8B-B14F-4D97-AF65-F5344CB8AC3E}">
        <p14:creationId xmlns:p14="http://schemas.microsoft.com/office/powerpoint/2010/main" val="3747029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7B7819-EF86-8446-804C-1F88E3C25F35}"/>
              </a:ext>
            </a:extLst>
          </p:cNvPr>
          <p:cNvSpPr>
            <a:spLocks noGrp="1"/>
          </p:cNvSpPr>
          <p:nvPr>
            <p:ph type="title"/>
          </p:nvPr>
        </p:nvSpPr>
        <p:spPr/>
        <p:txBody>
          <a:bodyPr/>
          <a:lstStyle/>
          <a:p>
            <a:r>
              <a:rPr lang="en-US" dirty="0"/>
              <a:t>Operating Scenarios</a:t>
            </a:r>
          </a:p>
        </p:txBody>
      </p:sp>
      <p:sp>
        <p:nvSpPr>
          <p:cNvPr id="4" name="TextBox 3">
            <a:extLst>
              <a:ext uri="{FF2B5EF4-FFF2-40B4-BE49-F238E27FC236}">
                <a16:creationId xmlns:a16="http://schemas.microsoft.com/office/drawing/2014/main" xmlns="" id="{E79D08FE-DC89-AA45-B0D2-E1D784B4F265}"/>
              </a:ext>
            </a:extLst>
          </p:cNvPr>
          <p:cNvSpPr txBox="1"/>
          <p:nvPr/>
        </p:nvSpPr>
        <p:spPr>
          <a:xfrm>
            <a:off x="609600" y="1382485"/>
            <a:ext cx="10982476" cy="4678204"/>
          </a:xfrm>
          <a:prstGeom prst="rect">
            <a:avLst/>
          </a:prstGeom>
          <a:noFill/>
        </p:spPr>
        <p:txBody>
          <a:bodyPr wrap="square" rtlCol="0">
            <a:spAutoFit/>
          </a:bodyPr>
          <a:lstStyle/>
          <a:p>
            <a:r>
              <a:rPr lang="en-US" b="1" dirty="0"/>
              <a:t>Solar PV and Diesel Microgrid </a:t>
            </a:r>
            <a:r>
              <a:rPr lang="en-US" dirty="0"/>
              <a:t>(some ability to extend the existing fuel supply)</a:t>
            </a:r>
          </a:p>
          <a:p>
            <a:pPr marL="742950" lvl="1" indent="-285750">
              <a:spcAft>
                <a:spcPts val="1200"/>
              </a:spcAft>
              <a:buFont typeface="Arial" panose="020B0604020202020204" pitchFamily="34" charset="0"/>
              <a:buChar char="•"/>
            </a:pPr>
            <a:r>
              <a:rPr lang="en-US" dirty="0"/>
              <a:t>In all operating scenarios the microgrid controller will dispatch diesel and curtail solar PV as needed to optimize PV generation while ensuring adequate power quality of the microgrid.</a:t>
            </a:r>
          </a:p>
          <a:p>
            <a:r>
              <a:rPr lang="en-US" b="1" dirty="0"/>
              <a:t>Solar PV, Diesel, and BESS Microgrid </a:t>
            </a:r>
            <a:r>
              <a:rPr lang="en-US" dirty="0"/>
              <a:t>(Increased ability to further extend the existing fuel supply)</a:t>
            </a:r>
          </a:p>
          <a:p>
            <a:pPr marL="742950" lvl="1" indent="-285750">
              <a:buFont typeface="Arial" panose="020B0604020202020204" pitchFamily="34" charset="0"/>
              <a:buChar char="•"/>
            </a:pPr>
            <a:r>
              <a:rPr lang="en-US" dirty="0"/>
              <a:t>High solar/high load</a:t>
            </a:r>
          </a:p>
          <a:p>
            <a:pPr marL="1200150" lvl="2" indent="-285750">
              <a:buFont typeface="Arial" panose="020B0604020202020204" pitchFamily="34" charset="0"/>
              <a:buChar char="•"/>
            </a:pPr>
            <a:r>
              <a:rPr lang="en-US" dirty="0"/>
              <a:t>Microgrid controller will dispatch diesel during times when BESS does not have adequate storage. In some instances, the diesel generator may go offline.</a:t>
            </a:r>
          </a:p>
          <a:p>
            <a:pPr marL="742950" lvl="1" indent="-285750">
              <a:buFont typeface="Arial" panose="020B0604020202020204" pitchFamily="34" charset="0"/>
              <a:buChar char="•"/>
            </a:pPr>
            <a:r>
              <a:rPr lang="en-US" dirty="0"/>
              <a:t>High solar/low load</a:t>
            </a:r>
          </a:p>
          <a:p>
            <a:pPr marL="1200150" lvl="2" indent="-285750">
              <a:buFont typeface="Arial" panose="020B0604020202020204" pitchFamily="34" charset="0"/>
              <a:buChar char="•"/>
            </a:pPr>
            <a:r>
              <a:rPr lang="en-US" dirty="0"/>
              <a:t>Microgrid controller will dispatch diesel during times when BESS does not have adequate storage. If adequate energy storage is available, the diesel generator may go offline for extended periods of time.</a:t>
            </a:r>
          </a:p>
          <a:p>
            <a:pPr marL="742950" lvl="1" indent="-285750">
              <a:buFont typeface="Arial" panose="020B0604020202020204" pitchFamily="34" charset="0"/>
              <a:buChar char="•"/>
            </a:pPr>
            <a:r>
              <a:rPr lang="en-US" dirty="0"/>
              <a:t>Low solar/high load</a:t>
            </a:r>
          </a:p>
          <a:p>
            <a:pPr marL="1200150" lvl="2" indent="-285750">
              <a:buFont typeface="Arial" panose="020B0604020202020204" pitchFamily="34" charset="0"/>
              <a:buChar char="•"/>
            </a:pPr>
            <a:r>
              <a:rPr lang="en-US" dirty="0"/>
              <a:t>Diesel generation will be primary source of power until adequate energy storage is available in the BESS or from solar PV.</a:t>
            </a:r>
          </a:p>
          <a:p>
            <a:pPr marL="742950" lvl="1" indent="-285750">
              <a:buFont typeface="Arial" panose="020B0604020202020204" pitchFamily="34" charset="0"/>
              <a:buChar char="•"/>
            </a:pPr>
            <a:r>
              <a:rPr lang="en-US" dirty="0"/>
              <a:t>Low solar/low load</a:t>
            </a:r>
          </a:p>
          <a:p>
            <a:pPr marL="1200150" lvl="2" indent="-285750">
              <a:buFont typeface="Arial" panose="020B0604020202020204" pitchFamily="34" charset="0"/>
              <a:buChar char="•"/>
            </a:pPr>
            <a:r>
              <a:rPr lang="en-US" dirty="0"/>
              <a:t>Diesel generation will come online as necessary</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702024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BA8BB829-F017-4BCC-9A84-57CB218D340C}"/>
              </a:ext>
            </a:extLst>
          </p:cNvPr>
          <p:cNvSpPr>
            <a:spLocks noGrp="1"/>
          </p:cNvSpPr>
          <p:nvPr>
            <p:ph type="body" sz="quarter" idx="10"/>
          </p:nvPr>
        </p:nvSpPr>
        <p:spPr/>
        <p:txBody>
          <a:bodyPr/>
          <a:lstStyle/>
          <a:p>
            <a:r>
              <a:rPr lang="en-US" dirty="0"/>
              <a:t>Questions:</a:t>
            </a:r>
          </a:p>
          <a:p>
            <a:r>
              <a:rPr lang="en-US" dirty="0"/>
              <a:t>James Reilly</a:t>
            </a:r>
          </a:p>
          <a:p>
            <a:r>
              <a:rPr lang="en-US" dirty="0">
                <a:hlinkClick r:id="rId2"/>
              </a:rPr>
              <a:t>James.reilly@nrel.gov</a:t>
            </a:r>
            <a:r>
              <a:rPr lang="en-US" dirty="0"/>
              <a:t> </a:t>
            </a:r>
          </a:p>
        </p:txBody>
      </p:sp>
    </p:spTree>
    <p:extLst>
      <p:ext uri="{BB962C8B-B14F-4D97-AF65-F5344CB8AC3E}">
        <p14:creationId xmlns:p14="http://schemas.microsoft.com/office/powerpoint/2010/main" val="427202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DEC36A07-35CF-4FD0-BBCE-3BE7D2EBE187}"/>
              </a:ext>
            </a:extLst>
          </p:cNvPr>
          <p:cNvSpPr>
            <a:spLocks noGrp="1"/>
          </p:cNvSpPr>
          <p:nvPr>
            <p:ph type="body" sz="quarter" idx="10"/>
          </p:nvPr>
        </p:nvSpPr>
        <p:spPr/>
        <p:txBody>
          <a:bodyPr/>
          <a:lstStyle/>
          <a:p>
            <a:r>
              <a:rPr lang="en-US" dirty="0"/>
              <a:t>Appendix</a:t>
            </a:r>
          </a:p>
        </p:txBody>
      </p:sp>
      <p:sp>
        <p:nvSpPr>
          <p:cNvPr id="5" name="Text Placeholder 4">
            <a:extLst>
              <a:ext uri="{FF2B5EF4-FFF2-40B4-BE49-F238E27FC236}">
                <a16:creationId xmlns:a16="http://schemas.microsoft.com/office/drawing/2014/main" xmlns="" id="{777D6020-DED6-4989-962A-948FB1E9D3F8}"/>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683656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DF5B9F-9762-48B7-9593-EAD8907EB849}"/>
              </a:ext>
            </a:extLst>
          </p:cNvPr>
          <p:cNvSpPr>
            <a:spLocks noGrp="1"/>
          </p:cNvSpPr>
          <p:nvPr>
            <p:ph type="title"/>
          </p:nvPr>
        </p:nvSpPr>
        <p:spPr/>
        <p:txBody>
          <a:bodyPr/>
          <a:lstStyle/>
          <a:p>
            <a:r>
              <a:rPr lang="en-US" dirty="0"/>
              <a:t>Disclaimer</a:t>
            </a:r>
          </a:p>
        </p:txBody>
      </p:sp>
      <p:sp>
        <p:nvSpPr>
          <p:cNvPr id="3" name="Rectangle 2">
            <a:extLst>
              <a:ext uri="{FF2B5EF4-FFF2-40B4-BE49-F238E27FC236}">
                <a16:creationId xmlns:a16="http://schemas.microsoft.com/office/drawing/2014/main" xmlns="" id="{F6272951-8CED-4B1B-931E-B8E05F03B670}"/>
              </a:ext>
            </a:extLst>
          </p:cNvPr>
          <p:cNvSpPr/>
          <p:nvPr/>
        </p:nvSpPr>
        <p:spPr>
          <a:xfrm>
            <a:off x="599926" y="1074109"/>
            <a:ext cx="10992149" cy="5262979"/>
          </a:xfrm>
          <a:prstGeom prst="rect">
            <a:avLst/>
          </a:prstGeom>
        </p:spPr>
        <p:txBody>
          <a:bodyPr wrap="square">
            <a:spAutoFit/>
          </a:bodyPr>
          <a:lstStyle/>
          <a:p>
            <a:pPr marL="228594" indent="-228594">
              <a:buFont typeface="Arial" panose="020B0604020202020204" pitchFamily="34" charset="0"/>
              <a:buChar char="•"/>
            </a:pPr>
            <a:r>
              <a:rPr lang="en-US" sz="1600" dirty="0">
                <a:solidFill>
                  <a:schemeClr val="accent6">
                    <a:lumMod val="50000"/>
                  </a:schemeClr>
                </a:solidFill>
                <a:latin typeface="+mj-lt"/>
              </a:rPr>
              <a:t>This document was prepared as an account of work sponsored by an agency of the United States government. Neither the United States government nor any agency thereof, nor any of their employees, makes any warranty, express or implied, or assumes any legal liability or responsibility for the accuracy, completeness, or usefulness of any information, apparatus, product, or process disclosed, or represents that its use would not infringe privately owned rights. Reference herein to any specific commercial product, process, or service by trade name, trademark, manufacturer, or otherwise does not necessarily constitute or imply its endorsement, recommendation, or favoring by the United States government or any agency thereof. The views and opinions of authors expressed herein do not necessarily state or reflect those of the United States government or any agency thereof.</a:t>
            </a:r>
          </a:p>
          <a:p>
            <a:pPr marL="228594" indent="-228594">
              <a:buFont typeface="Arial" panose="020B0604020202020204" pitchFamily="34" charset="0"/>
              <a:buChar char="•"/>
            </a:pPr>
            <a:endParaRPr lang="en-US" sz="1600" dirty="0">
              <a:solidFill>
                <a:schemeClr val="accent6">
                  <a:lumMod val="50000"/>
                </a:schemeClr>
              </a:solidFill>
              <a:latin typeface="+mj-lt"/>
            </a:endParaRPr>
          </a:p>
          <a:p>
            <a:pPr marL="228594" indent="-228594">
              <a:buFont typeface="Arial" panose="020B0604020202020204" pitchFamily="34" charset="0"/>
              <a:buChar char="•"/>
            </a:pPr>
            <a:r>
              <a:rPr lang="en-US" sz="1600" dirty="0">
                <a:solidFill>
                  <a:schemeClr val="accent6">
                    <a:lumMod val="50000"/>
                  </a:schemeClr>
                </a:solidFill>
                <a:latin typeface="+mj-lt"/>
              </a:rPr>
              <a:t>This analysis relies on site information provided to NREL by the Army that has not been independently validated by NREL. </a:t>
            </a:r>
          </a:p>
          <a:p>
            <a:pPr marL="228594" indent="-228594">
              <a:buFont typeface="Arial" panose="020B0604020202020204" pitchFamily="34" charset="0"/>
              <a:buChar char="•"/>
            </a:pPr>
            <a:endParaRPr lang="en-US" sz="1600" dirty="0">
              <a:solidFill>
                <a:schemeClr val="accent6">
                  <a:lumMod val="50000"/>
                </a:schemeClr>
              </a:solidFill>
              <a:latin typeface="+mj-lt"/>
            </a:endParaRPr>
          </a:p>
          <a:p>
            <a:pPr marL="228594" indent="-228594">
              <a:buFont typeface="Arial" panose="020B0604020202020204" pitchFamily="34" charset="0"/>
              <a:buChar char="•"/>
            </a:pPr>
            <a:r>
              <a:rPr lang="en-US" sz="1600" dirty="0">
                <a:solidFill>
                  <a:schemeClr val="accent6">
                    <a:lumMod val="50000"/>
                  </a:schemeClr>
                </a:solidFill>
                <a:latin typeface="+mj-lt"/>
              </a:rPr>
              <a:t>The analysis results are not intended to be the sole basis of investment, policy, or regulatory decisions. </a:t>
            </a:r>
          </a:p>
          <a:p>
            <a:pPr marL="228594" indent="-228594">
              <a:buFont typeface="Arial" panose="020B0604020202020204" pitchFamily="34" charset="0"/>
              <a:buChar char="•"/>
            </a:pPr>
            <a:endParaRPr lang="en-US" sz="1600" dirty="0">
              <a:solidFill>
                <a:schemeClr val="accent6">
                  <a:lumMod val="50000"/>
                </a:schemeClr>
              </a:solidFill>
              <a:latin typeface="+mj-lt"/>
            </a:endParaRPr>
          </a:p>
          <a:p>
            <a:pPr marL="228594" indent="-228594">
              <a:buFont typeface="Arial" panose="020B0604020202020204" pitchFamily="34" charset="0"/>
              <a:buChar char="•"/>
            </a:pPr>
            <a:r>
              <a:rPr lang="en-US" sz="1600" dirty="0">
                <a:solidFill>
                  <a:schemeClr val="accent6">
                    <a:lumMod val="50000"/>
                  </a:schemeClr>
                </a:solidFill>
                <a:latin typeface="+mj-lt"/>
              </a:rPr>
              <a:t>This screening identifies high-level considerations and should be treated as an initial step in microgrid design to prioritize and focus future designs on technical solutions with more rigorous detail.</a:t>
            </a:r>
          </a:p>
          <a:p>
            <a:endParaRPr lang="en-US" sz="1600" dirty="0">
              <a:solidFill>
                <a:schemeClr val="accent6">
                  <a:lumMod val="50000"/>
                </a:schemeClr>
              </a:solidFill>
              <a:latin typeface="+mj-lt"/>
            </a:endParaRPr>
          </a:p>
          <a:p>
            <a:pPr marL="228594" indent="-228594">
              <a:buFont typeface="Arial" panose="020B0604020202020204" pitchFamily="34" charset="0"/>
              <a:buChar char="•"/>
            </a:pPr>
            <a:r>
              <a:rPr lang="en-US" sz="1600" dirty="0">
                <a:solidFill>
                  <a:schemeClr val="accent6">
                    <a:lumMod val="50000"/>
                  </a:schemeClr>
                </a:solidFill>
                <a:latin typeface="+mj-lt"/>
              </a:rPr>
              <a:t>The data, results, conclusions, and interpretations presented in this document have not been reviewed by technical experts outside NREL </a:t>
            </a:r>
            <a:r>
              <a:rPr lang="en-US" sz="1600" i="1" dirty="0">
                <a:solidFill>
                  <a:schemeClr val="accent6">
                    <a:lumMod val="50000"/>
                  </a:schemeClr>
                </a:solidFill>
                <a:latin typeface="+mj-lt"/>
              </a:rPr>
              <a:t>or </a:t>
            </a:r>
            <a:r>
              <a:rPr lang="en-US" sz="1600" dirty="0">
                <a:solidFill>
                  <a:schemeClr val="accent6">
                    <a:lumMod val="50000"/>
                  </a:schemeClr>
                </a:solidFill>
              </a:rPr>
              <a:t>the Army</a:t>
            </a:r>
            <a:r>
              <a:rPr lang="en-US" sz="1600" dirty="0">
                <a:solidFill>
                  <a:schemeClr val="accent6">
                    <a:lumMod val="50000"/>
                  </a:schemeClr>
                </a:solidFill>
                <a:latin typeface="+mj-lt"/>
              </a:rPr>
              <a:t>.</a:t>
            </a:r>
          </a:p>
          <a:p>
            <a:pPr marL="228594" indent="-228594">
              <a:buFont typeface="Arial" panose="020B0604020202020204" pitchFamily="34" charset="0"/>
              <a:buChar char="•"/>
            </a:pPr>
            <a:endParaRPr lang="en-US" sz="1600" dirty="0">
              <a:solidFill>
                <a:schemeClr val="accent6">
                  <a:lumMod val="50000"/>
                </a:schemeClr>
              </a:solidFill>
              <a:latin typeface="+mj-lt"/>
            </a:endParaRPr>
          </a:p>
          <a:p>
            <a:pPr marL="228594" indent="-228594">
              <a:buFont typeface="Arial" panose="020B0604020202020204" pitchFamily="34" charset="0"/>
              <a:buChar char="•"/>
            </a:pPr>
            <a:r>
              <a:rPr lang="en-US" sz="1600" dirty="0">
                <a:solidFill>
                  <a:schemeClr val="accent6">
                    <a:lumMod val="50000"/>
                  </a:schemeClr>
                </a:solidFill>
                <a:latin typeface="+mj-lt"/>
              </a:rPr>
              <a:t>This preliminary version of analysis was conducted for internal use only and is not intended for public use. The data, results, conclusions and interpretations presented in this document should not be disseminated, quoted, or cited.  </a:t>
            </a:r>
          </a:p>
        </p:txBody>
      </p:sp>
    </p:spTree>
    <p:extLst>
      <p:ext uri="{BB962C8B-B14F-4D97-AF65-F5344CB8AC3E}">
        <p14:creationId xmlns:p14="http://schemas.microsoft.com/office/powerpoint/2010/main" val="3735213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925157-D4A0-3740-83DD-4B981912C872}"/>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xmlns="" id="{ECA64CBE-BFE5-A045-A1FE-8F157192A205}"/>
              </a:ext>
            </a:extLst>
          </p:cNvPr>
          <p:cNvSpPr>
            <a:spLocks noGrp="1"/>
          </p:cNvSpPr>
          <p:nvPr>
            <p:ph type="body" sz="quarter" idx="11"/>
          </p:nvPr>
        </p:nvSpPr>
        <p:spPr/>
        <p:txBody>
          <a:bodyPr/>
          <a:lstStyle/>
          <a:p>
            <a:r>
              <a:rPr lang="en-US" dirty="0"/>
              <a:t>DEARNG Site Overview</a:t>
            </a:r>
          </a:p>
        </p:txBody>
      </p:sp>
      <p:sp>
        <p:nvSpPr>
          <p:cNvPr id="4" name="Text Placeholder 3">
            <a:extLst>
              <a:ext uri="{FF2B5EF4-FFF2-40B4-BE49-F238E27FC236}">
                <a16:creationId xmlns:a16="http://schemas.microsoft.com/office/drawing/2014/main" xmlns="" id="{1DB0EBAA-12EA-1249-A1CD-3C918BE6981D}"/>
              </a:ext>
            </a:extLst>
          </p:cNvPr>
          <p:cNvSpPr>
            <a:spLocks noGrp="1"/>
          </p:cNvSpPr>
          <p:nvPr>
            <p:ph type="body" sz="quarter" idx="18"/>
          </p:nvPr>
        </p:nvSpPr>
        <p:spPr/>
        <p:txBody>
          <a:bodyPr/>
          <a:lstStyle/>
          <a:p>
            <a:endParaRPr lang="en-US"/>
          </a:p>
        </p:txBody>
      </p:sp>
      <p:sp>
        <p:nvSpPr>
          <p:cNvPr id="5" name="Text Placeholder 4">
            <a:extLst>
              <a:ext uri="{FF2B5EF4-FFF2-40B4-BE49-F238E27FC236}">
                <a16:creationId xmlns:a16="http://schemas.microsoft.com/office/drawing/2014/main" xmlns="" id="{AD752AB6-C5DE-094A-979D-3AD0218BAF75}"/>
              </a:ext>
            </a:extLst>
          </p:cNvPr>
          <p:cNvSpPr>
            <a:spLocks noGrp="1"/>
          </p:cNvSpPr>
          <p:nvPr>
            <p:ph type="body" sz="quarter" idx="19"/>
          </p:nvPr>
        </p:nvSpPr>
        <p:spPr/>
        <p:txBody>
          <a:bodyPr/>
          <a:lstStyle/>
          <a:p>
            <a:r>
              <a:rPr lang="en-US" dirty="0"/>
              <a:t>Microgrid Requirements and Assumptions</a:t>
            </a:r>
          </a:p>
        </p:txBody>
      </p:sp>
      <p:sp>
        <p:nvSpPr>
          <p:cNvPr id="6" name="Text Placeholder 5">
            <a:extLst>
              <a:ext uri="{FF2B5EF4-FFF2-40B4-BE49-F238E27FC236}">
                <a16:creationId xmlns:a16="http://schemas.microsoft.com/office/drawing/2014/main" xmlns="" id="{A79C9E55-8593-CF43-9FC3-C0C5D43C3C4F}"/>
              </a:ext>
            </a:extLst>
          </p:cNvPr>
          <p:cNvSpPr>
            <a:spLocks noGrp="1"/>
          </p:cNvSpPr>
          <p:nvPr>
            <p:ph type="body" sz="quarter" idx="20"/>
          </p:nvPr>
        </p:nvSpPr>
        <p:spPr/>
        <p:txBody>
          <a:bodyPr/>
          <a:lstStyle/>
          <a:p>
            <a:endParaRPr lang="en-US"/>
          </a:p>
        </p:txBody>
      </p:sp>
      <p:sp>
        <p:nvSpPr>
          <p:cNvPr id="7" name="Text Placeholder 6">
            <a:extLst>
              <a:ext uri="{FF2B5EF4-FFF2-40B4-BE49-F238E27FC236}">
                <a16:creationId xmlns:a16="http://schemas.microsoft.com/office/drawing/2014/main" xmlns="" id="{0939AA0E-B9AF-0846-8940-95E82E517F59}"/>
              </a:ext>
            </a:extLst>
          </p:cNvPr>
          <p:cNvSpPr>
            <a:spLocks noGrp="1"/>
          </p:cNvSpPr>
          <p:nvPr>
            <p:ph type="body" sz="quarter" idx="21"/>
          </p:nvPr>
        </p:nvSpPr>
        <p:spPr/>
        <p:txBody>
          <a:bodyPr/>
          <a:lstStyle/>
          <a:p>
            <a:r>
              <a:rPr lang="en-US" dirty="0"/>
              <a:t>Major System Considerations</a:t>
            </a:r>
          </a:p>
        </p:txBody>
      </p:sp>
      <p:sp>
        <p:nvSpPr>
          <p:cNvPr id="8" name="Text Placeholder 7">
            <a:extLst>
              <a:ext uri="{FF2B5EF4-FFF2-40B4-BE49-F238E27FC236}">
                <a16:creationId xmlns:a16="http://schemas.microsoft.com/office/drawing/2014/main" xmlns="" id="{A849158E-89B2-F042-B609-2E0CC9050C84}"/>
              </a:ext>
            </a:extLst>
          </p:cNvPr>
          <p:cNvSpPr>
            <a:spLocks noGrp="1"/>
          </p:cNvSpPr>
          <p:nvPr>
            <p:ph type="body" sz="quarter" idx="22"/>
          </p:nvPr>
        </p:nvSpPr>
        <p:spPr/>
        <p:txBody>
          <a:bodyPr/>
          <a:lstStyle/>
          <a:p>
            <a:endParaRPr lang="en-US"/>
          </a:p>
        </p:txBody>
      </p:sp>
      <p:sp>
        <p:nvSpPr>
          <p:cNvPr id="9" name="Text Placeholder 8">
            <a:extLst>
              <a:ext uri="{FF2B5EF4-FFF2-40B4-BE49-F238E27FC236}">
                <a16:creationId xmlns:a16="http://schemas.microsoft.com/office/drawing/2014/main" xmlns="" id="{8DCD0590-E46D-564F-B181-4711B7589344}"/>
              </a:ext>
            </a:extLst>
          </p:cNvPr>
          <p:cNvSpPr>
            <a:spLocks noGrp="1"/>
          </p:cNvSpPr>
          <p:nvPr>
            <p:ph type="body" sz="quarter" idx="23"/>
          </p:nvPr>
        </p:nvSpPr>
        <p:spPr/>
        <p:txBody>
          <a:bodyPr/>
          <a:lstStyle/>
          <a:p>
            <a:r>
              <a:rPr lang="en-US" dirty="0"/>
              <a:t>Diesel and Solar PV Microgrid</a:t>
            </a:r>
          </a:p>
        </p:txBody>
      </p:sp>
      <p:sp>
        <p:nvSpPr>
          <p:cNvPr id="10" name="Text Placeholder 9">
            <a:extLst>
              <a:ext uri="{FF2B5EF4-FFF2-40B4-BE49-F238E27FC236}">
                <a16:creationId xmlns:a16="http://schemas.microsoft.com/office/drawing/2014/main" xmlns="" id="{06C2D9DD-181C-ED49-A279-5D9A2F6DCE42}"/>
              </a:ext>
            </a:extLst>
          </p:cNvPr>
          <p:cNvSpPr>
            <a:spLocks noGrp="1"/>
          </p:cNvSpPr>
          <p:nvPr>
            <p:ph type="body" sz="quarter" idx="24"/>
          </p:nvPr>
        </p:nvSpPr>
        <p:spPr/>
        <p:txBody>
          <a:bodyPr/>
          <a:lstStyle/>
          <a:p>
            <a:endParaRPr lang="en-US"/>
          </a:p>
        </p:txBody>
      </p:sp>
      <p:sp>
        <p:nvSpPr>
          <p:cNvPr id="11" name="Text Placeholder 10">
            <a:extLst>
              <a:ext uri="{FF2B5EF4-FFF2-40B4-BE49-F238E27FC236}">
                <a16:creationId xmlns:a16="http://schemas.microsoft.com/office/drawing/2014/main" xmlns="" id="{52CEC9BF-34C9-4749-879D-C0999E06DFAD}"/>
              </a:ext>
            </a:extLst>
          </p:cNvPr>
          <p:cNvSpPr>
            <a:spLocks noGrp="1"/>
          </p:cNvSpPr>
          <p:nvPr>
            <p:ph type="body" sz="quarter" idx="25"/>
          </p:nvPr>
        </p:nvSpPr>
        <p:spPr/>
        <p:txBody>
          <a:bodyPr/>
          <a:lstStyle/>
          <a:p>
            <a:r>
              <a:rPr lang="en-US" dirty="0"/>
              <a:t>Diesel, Solar PV, and BESS Microgrid</a:t>
            </a:r>
          </a:p>
        </p:txBody>
      </p:sp>
      <p:sp>
        <p:nvSpPr>
          <p:cNvPr id="12" name="Text Placeholder 11">
            <a:extLst>
              <a:ext uri="{FF2B5EF4-FFF2-40B4-BE49-F238E27FC236}">
                <a16:creationId xmlns:a16="http://schemas.microsoft.com/office/drawing/2014/main" xmlns="" id="{97870366-4597-A14B-BF92-40CA4D86CE2B}"/>
              </a:ext>
            </a:extLst>
          </p:cNvPr>
          <p:cNvSpPr>
            <a:spLocks noGrp="1"/>
          </p:cNvSpPr>
          <p:nvPr>
            <p:ph type="body" sz="quarter" idx="26"/>
          </p:nvPr>
        </p:nvSpPr>
        <p:spPr/>
        <p:txBody>
          <a:bodyPr/>
          <a:lstStyle/>
          <a:p>
            <a:endParaRPr lang="en-US"/>
          </a:p>
        </p:txBody>
      </p:sp>
      <p:sp>
        <p:nvSpPr>
          <p:cNvPr id="13" name="Text Placeholder 12">
            <a:extLst>
              <a:ext uri="{FF2B5EF4-FFF2-40B4-BE49-F238E27FC236}">
                <a16:creationId xmlns:a16="http://schemas.microsoft.com/office/drawing/2014/main" xmlns="" id="{C1BA16DD-AD75-C842-AC1E-C8EAB8E7AAFE}"/>
              </a:ext>
            </a:extLst>
          </p:cNvPr>
          <p:cNvSpPr>
            <a:spLocks noGrp="1"/>
          </p:cNvSpPr>
          <p:nvPr>
            <p:ph type="body" sz="quarter" idx="27"/>
          </p:nvPr>
        </p:nvSpPr>
        <p:spPr/>
        <p:txBody>
          <a:bodyPr/>
          <a:lstStyle/>
          <a:p>
            <a:r>
              <a:rPr lang="en-US" dirty="0"/>
              <a:t>Conceptual Sequence of Operations</a:t>
            </a:r>
          </a:p>
        </p:txBody>
      </p:sp>
      <p:sp>
        <p:nvSpPr>
          <p:cNvPr id="14" name="Text Placeholder 13">
            <a:extLst>
              <a:ext uri="{FF2B5EF4-FFF2-40B4-BE49-F238E27FC236}">
                <a16:creationId xmlns:a16="http://schemas.microsoft.com/office/drawing/2014/main" xmlns="" id="{774ED42A-87ED-9D4B-8C0E-CAC9A30C9B5D}"/>
              </a:ext>
            </a:extLst>
          </p:cNvPr>
          <p:cNvSpPr>
            <a:spLocks noGrp="1"/>
          </p:cNvSpPr>
          <p:nvPr>
            <p:ph type="body" sz="quarter" idx="28"/>
          </p:nvPr>
        </p:nvSpPr>
        <p:spPr/>
        <p:txBody>
          <a:bodyPr/>
          <a:lstStyle/>
          <a:p>
            <a:endParaRPr lang="en-US"/>
          </a:p>
        </p:txBody>
      </p:sp>
      <p:sp>
        <p:nvSpPr>
          <p:cNvPr id="15" name="Text Placeholder 14">
            <a:extLst>
              <a:ext uri="{FF2B5EF4-FFF2-40B4-BE49-F238E27FC236}">
                <a16:creationId xmlns:a16="http://schemas.microsoft.com/office/drawing/2014/main" xmlns="" id="{B5BAFC34-077E-A542-A2D9-C26060D53AC5}"/>
              </a:ext>
            </a:extLst>
          </p:cNvPr>
          <p:cNvSpPr>
            <a:spLocks noGrp="1"/>
          </p:cNvSpPr>
          <p:nvPr>
            <p:ph type="body" sz="quarter" idx="29"/>
          </p:nvPr>
        </p:nvSpPr>
        <p:spPr/>
        <p:txBody>
          <a:bodyPr/>
          <a:lstStyle/>
          <a:p>
            <a:r>
              <a:rPr lang="en-US" dirty="0"/>
              <a:t>Major Operating Modes</a:t>
            </a:r>
          </a:p>
        </p:txBody>
      </p:sp>
      <p:sp>
        <p:nvSpPr>
          <p:cNvPr id="16" name="Text Placeholder 15">
            <a:extLst>
              <a:ext uri="{FF2B5EF4-FFF2-40B4-BE49-F238E27FC236}">
                <a16:creationId xmlns:a16="http://schemas.microsoft.com/office/drawing/2014/main" xmlns="" id="{BD412BFC-3C75-7A4C-80BC-2B61CAF21CE8}"/>
              </a:ext>
            </a:extLst>
          </p:cNvPr>
          <p:cNvSpPr>
            <a:spLocks noGrp="1"/>
          </p:cNvSpPr>
          <p:nvPr>
            <p:ph type="body" sz="quarter" idx="30"/>
          </p:nvPr>
        </p:nvSpPr>
        <p:spPr/>
        <p:txBody>
          <a:bodyPr/>
          <a:lstStyle/>
          <a:p>
            <a:endParaRPr lang="en-US"/>
          </a:p>
        </p:txBody>
      </p:sp>
    </p:spTree>
    <p:extLst>
      <p:ext uri="{BB962C8B-B14F-4D97-AF65-F5344CB8AC3E}">
        <p14:creationId xmlns:p14="http://schemas.microsoft.com/office/powerpoint/2010/main" val="3375095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BB15D83B-A912-4266-A9C3-21E30132C688}"/>
              </a:ext>
            </a:extLst>
          </p:cNvPr>
          <p:cNvSpPr>
            <a:spLocks noGrp="1"/>
          </p:cNvSpPr>
          <p:nvPr>
            <p:ph type="title"/>
          </p:nvPr>
        </p:nvSpPr>
        <p:spPr/>
        <p:txBody>
          <a:bodyPr/>
          <a:lstStyle/>
          <a:p>
            <a:r>
              <a:rPr lang="en-US" dirty="0"/>
              <a:t>Microgrid Components</a:t>
            </a:r>
          </a:p>
        </p:txBody>
      </p:sp>
      <p:sp>
        <p:nvSpPr>
          <p:cNvPr id="3" name="Content Placeholder 2">
            <a:extLst>
              <a:ext uri="{FF2B5EF4-FFF2-40B4-BE49-F238E27FC236}">
                <a16:creationId xmlns:a16="http://schemas.microsoft.com/office/drawing/2014/main" xmlns="" id="{F416F0B7-FB50-4904-B849-D438F42EE973}"/>
              </a:ext>
            </a:extLst>
          </p:cNvPr>
          <p:cNvSpPr>
            <a:spLocks noGrp="1"/>
          </p:cNvSpPr>
          <p:nvPr>
            <p:ph type="body" sz="quarter" idx="10"/>
          </p:nvPr>
        </p:nvSpPr>
        <p:spPr>
          <a:xfrm>
            <a:off x="609599" y="1489177"/>
            <a:ext cx="10826751" cy="4829025"/>
          </a:xfrm>
        </p:spPr>
        <p:txBody>
          <a:bodyPr>
            <a:normAutofit fontScale="70000" lnSpcReduction="20000"/>
          </a:bodyPr>
          <a:lstStyle/>
          <a:p>
            <a:r>
              <a:rPr lang="en-US" dirty="0"/>
              <a:t>Generation:</a:t>
            </a:r>
          </a:p>
          <a:p>
            <a:pPr lvl="1"/>
            <a:r>
              <a:rPr lang="en-US" dirty="0"/>
              <a:t>1250 kW Existing diesel generator</a:t>
            </a:r>
          </a:p>
          <a:p>
            <a:pPr lvl="2"/>
            <a:r>
              <a:rPr lang="en-US" dirty="0"/>
              <a:t>Only includes 3,000 gallons of diesel fuel </a:t>
            </a:r>
          </a:p>
          <a:p>
            <a:pPr lvl="1"/>
            <a:r>
              <a:rPr lang="en-US" dirty="0"/>
              <a:t>Existing and planned PV </a:t>
            </a:r>
          </a:p>
          <a:p>
            <a:pPr lvl="2"/>
            <a:r>
              <a:rPr lang="en-US" dirty="0"/>
              <a:t>Assume there is no room for additional PV </a:t>
            </a:r>
          </a:p>
          <a:p>
            <a:pPr lvl="2"/>
            <a:r>
              <a:rPr lang="en-US" dirty="0"/>
              <a:t>Could increase PV size to meet 100% of annual load under net metering agreement</a:t>
            </a:r>
          </a:p>
          <a:p>
            <a:pPr lvl="1"/>
            <a:r>
              <a:rPr lang="en-US" dirty="0"/>
              <a:t>Storage</a:t>
            </a:r>
          </a:p>
          <a:p>
            <a:pPr lvl="2"/>
            <a:r>
              <a:rPr lang="en-US" dirty="0"/>
              <a:t>700 kW/1400kWh</a:t>
            </a:r>
          </a:p>
          <a:p>
            <a:r>
              <a:rPr lang="en-US" dirty="0"/>
              <a:t>Energizing:</a:t>
            </a:r>
          </a:p>
          <a:p>
            <a:pPr lvl="1"/>
            <a:r>
              <a:rPr lang="en-US" dirty="0"/>
              <a:t>Existing generation is sufficient to energize the transformers during start-up</a:t>
            </a:r>
          </a:p>
          <a:p>
            <a:r>
              <a:rPr lang="en-US" dirty="0"/>
              <a:t>Other upgrades:</a:t>
            </a:r>
          </a:p>
          <a:p>
            <a:pPr lvl="1"/>
            <a:r>
              <a:rPr lang="en-US" dirty="0"/>
              <a:t>Microgrid controllers</a:t>
            </a:r>
          </a:p>
          <a:p>
            <a:pPr lvl="1"/>
            <a:r>
              <a:rPr lang="en-US" dirty="0"/>
              <a:t>Fiber to PV</a:t>
            </a:r>
          </a:p>
          <a:p>
            <a:pPr lvl="1"/>
            <a:r>
              <a:rPr lang="en-US" dirty="0"/>
              <a:t>Distribution lines to connect the buildings</a:t>
            </a:r>
          </a:p>
        </p:txBody>
      </p:sp>
    </p:spTree>
    <p:extLst>
      <p:ext uri="{BB962C8B-B14F-4D97-AF65-F5344CB8AC3E}">
        <p14:creationId xmlns:p14="http://schemas.microsoft.com/office/powerpoint/2010/main" val="3332847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99D107-AD71-E249-BB1F-A1649200880F}"/>
              </a:ext>
            </a:extLst>
          </p:cNvPr>
          <p:cNvSpPr>
            <a:spLocks noGrp="1"/>
          </p:cNvSpPr>
          <p:nvPr>
            <p:ph type="title"/>
          </p:nvPr>
        </p:nvSpPr>
        <p:spPr/>
        <p:txBody>
          <a:bodyPr/>
          <a:lstStyle/>
          <a:p>
            <a:r>
              <a:rPr lang="en-US" dirty="0"/>
              <a:t>Solar PV Spec Sheets</a:t>
            </a:r>
          </a:p>
        </p:txBody>
      </p:sp>
      <p:sp>
        <p:nvSpPr>
          <p:cNvPr id="3" name="Text Placeholder 2">
            <a:extLst>
              <a:ext uri="{FF2B5EF4-FFF2-40B4-BE49-F238E27FC236}">
                <a16:creationId xmlns:a16="http://schemas.microsoft.com/office/drawing/2014/main" xmlns="" id="{B8322D27-757D-F840-99FB-304DC922A62D}"/>
              </a:ext>
            </a:extLst>
          </p:cNvPr>
          <p:cNvSpPr>
            <a:spLocks noGrp="1"/>
          </p:cNvSpPr>
          <p:nvPr>
            <p:ph type="body" sz="quarter" idx="10"/>
          </p:nvPr>
        </p:nvSpPr>
        <p:spPr>
          <a:xfrm>
            <a:off x="609601" y="1499811"/>
            <a:ext cx="10826751" cy="3366104"/>
          </a:xfrm>
        </p:spPr>
        <p:txBody>
          <a:bodyPr>
            <a:normAutofit fontScale="70000" lnSpcReduction="20000"/>
          </a:bodyPr>
          <a:lstStyle/>
          <a:p>
            <a:r>
              <a:rPr lang="en-US" dirty="0"/>
              <a:t>Biden</a:t>
            </a:r>
          </a:p>
          <a:p>
            <a:pPr lvl="1"/>
            <a:r>
              <a:rPr lang="en-US" dirty="0">
                <a:hlinkClick r:id="rId2"/>
              </a:rPr>
              <a:t>20 and 30 kVA</a:t>
            </a:r>
            <a:endParaRPr lang="en-US" dirty="0"/>
          </a:p>
          <a:p>
            <a:pPr lvl="2"/>
            <a:r>
              <a:rPr lang="en-US" dirty="0"/>
              <a:t>Solar Edge Three Phase Inverters For the 277/480V Grid for North America; SE10KUS, SE20KUS, SE30KUS, SE33.3KUS </a:t>
            </a:r>
          </a:p>
          <a:p>
            <a:pPr lvl="2"/>
            <a:endParaRPr lang="en-US" dirty="0"/>
          </a:p>
          <a:p>
            <a:r>
              <a:rPr lang="en-US" dirty="0"/>
              <a:t>AASF</a:t>
            </a:r>
          </a:p>
          <a:p>
            <a:pPr lvl="1"/>
            <a:r>
              <a:rPr lang="en-US" dirty="0">
                <a:hlinkClick r:id="rId3"/>
              </a:rPr>
              <a:t>27.6 kVA</a:t>
            </a:r>
            <a:endParaRPr lang="en-US" dirty="0"/>
          </a:p>
          <a:p>
            <a:pPr lvl="2"/>
            <a:r>
              <a:rPr lang="en-US" dirty="0"/>
              <a:t>ABB TRIO-20.0/27.6-TL-OUTD </a:t>
            </a:r>
          </a:p>
          <a:p>
            <a:pPr lvl="1"/>
            <a:r>
              <a:rPr lang="en-US" dirty="0">
                <a:hlinkClick r:id="rId4"/>
              </a:rPr>
              <a:t>50 kVA</a:t>
            </a:r>
            <a:endParaRPr lang="en-US" dirty="0"/>
          </a:p>
          <a:p>
            <a:pPr lvl="2"/>
            <a:r>
              <a:rPr lang="en-US" dirty="0"/>
              <a:t>ABB TRIO-50.0-TL-OUTD / TRIO-60.0-TL-OUTD-480 </a:t>
            </a:r>
          </a:p>
        </p:txBody>
      </p:sp>
    </p:spTree>
    <p:extLst>
      <p:ext uri="{BB962C8B-B14F-4D97-AF65-F5344CB8AC3E}">
        <p14:creationId xmlns:p14="http://schemas.microsoft.com/office/powerpoint/2010/main" val="109734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4764E1-DAAC-5D49-A58F-D38282F33485}"/>
              </a:ext>
            </a:extLst>
          </p:cNvPr>
          <p:cNvSpPr>
            <a:spLocks noGrp="1"/>
          </p:cNvSpPr>
          <p:nvPr>
            <p:ph type="title"/>
          </p:nvPr>
        </p:nvSpPr>
        <p:spPr/>
        <p:txBody>
          <a:bodyPr/>
          <a:lstStyle/>
          <a:p>
            <a:r>
              <a:rPr lang="en-US" dirty="0"/>
              <a:t>Comparable Biden 1250 kW Spec Sheet</a:t>
            </a:r>
          </a:p>
        </p:txBody>
      </p:sp>
      <p:sp>
        <p:nvSpPr>
          <p:cNvPr id="3" name="Text Placeholder 2">
            <a:extLst>
              <a:ext uri="{FF2B5EF4-FFF2-40B4-BE49-F238E27FC236}">
                <a16:creationId xmlns:a16="http://schemas.microsoft.com/office/drawing/2014/main" xmlns="" id="{D2840809-7368-4846-AE91-4E75B3022E4F}"/>
              </a:ext>
            </a:extLst>
          </p:cNvPr>
          <p:cNvSpPr>
            <a:spLocks noGrp="1"/>
          </p:cNvSpPr>
          <p:nvPr>
            <p:ph type="body" sz="quarter" idx="10"/>
          </p:nvPr>
        </p:nvSpPr>
        <p:spPr/>
        <p:txBody>
          <a:bodyPr/>
          <a:lstStyle/>
          <a:p>
            <a:r>
              <a:rPr lang="en-US" dirty="0">
                <a:hlinkClick r:id="rId2"/>
              </a:rPr>
              <a:t>Baldor IDLC1250-M series generators</a:t>
            </a:r>
            <a:endParaRPr lang="en-US" dirty="0"/>
          </a:p>
        </p:txBody>
      </p:sp>
    </p:spTree>
    <p:extLst>
      <p:ext uri="{BB962C8B-B14F-4D97-AF65-F5344CB8AC3E}">
        <p14:creationId xmlns:p14="http://schemas.microsoft.com/office/powerpoint/2010/main" val="2924252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58856C-D01E-0A48-A231-5EFC18898B73}"/>
              </a:ext>
            </a:extLst>
          </p:cNvPr>
          <p:cNvSpPr>
            <a:spLocks noGrp="1"/>
          </p:cNvSpPr>
          <p:nvPr>
            <p:ph type="title"/>
          </p:nvPr>
        </p:nvSpPr>
        <p:spPr/>
        <p:txBody>
          <a:bodyPr/>
          <a:lstStyle/>
          <a:p>
            <a:r>
              <a:rPr lang="en-US" dirty="0"/>
              <a:t>DEARNG Overview</a:t>
            </a:r>
          </a:p>
        </p:txBody>
      </p:sp>
      <p:sp>
        <p:nvSpPr>
          <p:cNvPr id="3" name="Text Placeholder 2">
            <a:extLst>
              <a:ext uri="{FF2B5EF4-FFF2-40B4-BE49-F238E27FC236}">
                <a16:creationId xmlns:a16="http://schemas.microsoft.com/office/drawing/2014/main" xmlns="" id="{D07AF9D3-CF62-D34C-9360-E017B65F0DF8}"/>
              </a:ext>
            </a:extLst>
          </p:cNvPr>
          <p:cNvSpPr>
            <a:spLocks noGrp="1"/>
          </p:cNvSpPr>
          <p:nvPr>
            <p:ph type="body" sz="quarter" idx="4294967295"/>
          </p:nvPr>
        </p:nvSpPr>
        <p:spPr>
          <a:xfrm>
            <a:off x="446314" y="1275165"/>
            <a:ext cx="4191000" cy="4695825"/>
          </a:xfrm>
        </p:spPr>
        <p:txBody>
          <a:bodyPr>
            <a:normAutofit fontScale="70000" lnSpcReduction="20000"/>
          </a:bodyPr>
          <a:lstStyle/>
          <a:p>
            <a:pPr marL="0" indent="0">
              <a:spcBef>
                <a:spcPts val="1080"/>
              </a:spcBef>
              <a:buNone/>
            </a:pPr>
            <a:r>
              <a:rPr lang="en-US" b="1" dirty="0"/>
              <a:t>DEARNG HQ</a:t>
            </a:r>
          </a:p>
          <a:p>
            <a:r>
              <a:rPr lang="en-US" sz="2900" dirty="0"/>
              <a:t>New Castle, DE</a:t>
            </a:r>
          </a:p>
          <a:p>
            <a:pPr marL="0" indent="0">
              <a:spcBef>
                <a:spcPts val="1080"/>
              </a:spcBef>
              <a:buNone/>
            </a:pPr>
            <a:r>
              <a:rPr lang="en-US" b="1" dirty="0"/>
              <a:t>Local Utility</a:t>
            </a:r>
          </a:p>
          <a:p>
            <a:r>
              <a:rPr lang="en-US" sz="2900" dirty="0"/>
              <a:t>DELMARVA (PEPCO/Exelon)</a:t>
            </a:r>
          </a:p>
          <a:p>
            <a:pPr marL="0" indent="0">
              <a:spcBef>
                <a:spcPts val="1080"/>
              </a:spcBef>
              <a:buNone/>
            </a:pPr>
            <a:r>
              <a:rPr lang="en-US" b="1" dirty="0"/>
              <a:t>Existing Onsite Generation</a:t>
            </a:r>
          </a:p>
          <a:p>
            <a:r>
              <a:rPr lang="en-US" sz="2900" dirty="0"/>
              <a:t>Biden building</a:t>
            </a:r>
          </a:p>
          <a:p>
            <a:pPr lvl="1"/>
            <a:r>
              <a:rPr lang="en-US" sz="2600" dirty="0"/>
              <a:t>1250 kW Standby Diesel </a:t>
            </a:r>
          </a:p>
          <a:p>
            <a:pPr lvl="1"/>
            <a:r>
              <a:rPr lang="en-US" sz="2600" dirty="0"/>
              <a:t>84 kW Solar PV - Existing</a:t>
            </a:r>
          </a:p>
          <a:p>
            <a:pPr lvl="1"/>
            <a:r>
              <a:rPr lang="en-US" sz="2600" dirty="0"/>
              <a:t>140 kW Solar PV - Planned</a:t>
            </a:r>
          </a:p>
          <a:p>
            <a:r>
              <a:rPr lang="en-US" sz="2900" dirty="0"/>
              <a:t>Army Aviation Support Facility</a:t>
            </a:r>
          </a:p>
          <a:p>
            <a:pPr lvl="1"/>
            <a:r>
              <a:rPr lang="en-US" sz="2600" dirty="0"/>
              <a:t>125 kW Standby Natural Gas </a:t>
            </a:r>
          </a:p>
          <a:p>
            <a:pPr lvl="1"/>
            <a:r>
              <a:rPr lang="en-US" sz="2600" dirty="0"/>
              <a:t>198 kW Solar PV - Existing</a:t>
            </a:r>
          </a:p>
          <a:p>
            <a:r>
              <a:rPr lang="en-US" sz="2900" dirty="0"/>
              <a:t>Duncan </a:t>
            </a:r>
            <a:r>
              <a:rPr lang="en-US" sz="2900" dirty="0" err="1"/>
              <a:t>Bldg</a:t>
            </a:r>
            <a:endParaRPr lang="en-US" sz="2900" dirty="0"/>
          </a:p>
          <a:p>
            <a:pPr lvl="1"/>
            <a:r>
              <a:rPr lang="en-US" sz="2600" dirty="0"/>
              <a:t>125 kW Standby Diesel </a:t>
            </a:r>
          </a:p>
        </p:txBody>
      </p:sp>
      <p:pic>
        <p:nvPicPr>
          <p:cNvPr id="14" name="Picture 13">
            <a:extLst>
              <a:ext uri="{FF2B5EF4-FFF2-40B4-BE49-F238E27FC236}">
                <a16:creationId xmlns:a16="http://schemas.microsoft.com/office/drawing/2014/main" xmlns="" id="{9355514A-709E-9C4A-A871-5CB928210644}"/>
              </a:ext>
            </a:extLst>
          </p:cNvPr>
          <p:cNvPicPr>
            <a:picLocks noChangeAspect="1"/>
          </p:cNvPicPr>
          <p:nvPr/>
        </p:nvPicPr>
        <p:blipFill rotWithShape="1">
          <a:blip r:embed="rId2">
            <a:extLst>
              <a:ext uri="{28A0092B-C50C-407E-A947-70E740481C1C}">
                <a14:useLocalDpi xmlns:a14="http://schemas.microsoft.com/office/drawing/2010/main" val="0"/>
              </a:ext>
            </a:extLst>
          </a:blip>
          <a:srcRect t="15857"/>
          <a:stretch/>
        </p:blipFill>
        <p:spPr>
          <a:xfrm>
            <a:off x="4793130" y="1455950"/>
            <a:ext cx="7322668" cy="4334256"/>
          </a:xfrm>
          <a:prstGeom prst="rect">
            <a:avLst/>
          </a:prstGeom>
        </p:spPr>
      </p:pic>
      <p:sp>
        <p:nvSpPr>
          <p:cNvPr id="15" name="TextBox 14">
            <a:extLst>
              <a:ext uri="{FF2B5EF4-FFF2-40B4-BE49-F238E27FC236}">
                <a16:creationId xmlns:a16="http://schemas.microsoft.com/office/drawing/2014/main" xmlns="" id="{498EFAF7-90DA-474C-A003-91D6576521BE}"/>
              </a:ext>
            </a:extLst>
          </p:cNvPr>
          <p:cNvSpPr txBox="1"/>
          <p:nvPr/>
        </p:nvSpPr>
        <p:spPr>
          <a:xfrm>
            <a:off x="6901250" y="5786324"/>
            <a:ext cx="3106428" cy="369332"/>
          </a:xfrm>
          <a:prstGeom prst="rect">
            <a:avLst/>
          </a:prstGeom>
          <a:noFill/>
        </p:spPr>
        <p:txBody>
          <a:bodyPr wrap="none" rtlCol="0">
            <a:spAutoFit/>
          </a:bodyPr>
          <a:lstStyle/>
          <a:p>
            <a:r>
              <a:rPr lang="en-US" dirty="0">
                <a:solidFill>
                  <a:schemeClr val="accent1">
                    <a:lumMod val="60000"/>
                    <a:lumOff val="40000"/>
                  </a:schemeClr>
                </a:solidFill>
              </a:rPr>
              <a:t>DEARNG Energy Overview Map</a:t>
            </a:r>
          </a:p>
        </p:txBody>
      </p:sp>
    </p:spTree>
    <p:extLst>
      <p:ext uri="{BB962C8B-B14F-4D97-AF65-F5344CB8AC3E}">
        <p14:creationId xmlns:p14="http://schemas.microsoft.com/office/powerpoint/2010/main" val="1589113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882B7E-071D-0848-A35B-0FA474B6E254}"/>
              </a:ext>
            </a:extLst>
          </p:cNvPr>
          <p:cNvSpPr>
            <a:spLocks noGrp="1"/>
          </p:cNvSpPr>
          <p:nvPr>
            <p:ph type="title"/>
          </p:nvPr>
        </p:nvSpPr>
        <p:spPr/>
        <p:txBody>
          <a:bodyPr/>
          <a:lstStyle/>
          <a:p>
            <a:r>
              <a:rPr lang="en-US" dirty="0"/>
              <a:t>Existing Electrical</a:t>
            </a:r>
          </a:p>
        </p:txBody>
      </p:sp>
      <p:sp>
        <p:nvSpPr>
          <p:cNvPr id="8" name="Text Placeholder 2">
            <a:extLst>
              <a:ext uri="{FF2B5EF4-FFF2-40B4-BE49-F238E27FC236}">
                <a16:creationId xmlns:a16="http://schemas.microsoft.com/office/drawing/2014/main" xmlns="" id="{42B1B09E-7CA5-A74B-A2F4-7754B5642A3C}"/>
              </a:ext>
            </a:extLst>
          </p:cNvPr>
          <p:cNvSpPr>
            <a:spLocks noGrp="1"/>
          </p:cNvSpPr>
          <p:nvPr>
            <p:ph type="body" sz="quarter" idx="4294967295"/>
          </p:nvPr>
        </p:nvSpPr>
        <p:spPr>
          <a:xfrm>
            <a:off x="609599" y="1232127"/>
            <a:ext cx="5178425" cy="4960937"/>
          </a:xfrm>
        </p:spPr>
        <p:txBody>
          <a:bodyPr>
            <a:normAutofit/>
          </a:bodyPr>
          <a:lstStyle/>
          <a:p>
            <a:pPr marL="0" indent="0">
              <a:buNone/>
            </a:pPr>
            <a:r>
              <a:rPr lang="en-US" sz="1200" b="1" dirty="0"/>
              <a:t>Existing Electrical Distribution System</a:t>
            </a:r>
          </a:p>
          <a:p>
            <a:r>
              <a:rPr lang="en-US" sz="1200" dirty="0"/>
              <a:t>In the electrical existing configuration Biden is electrically isolated from the other DEARNG facilities</a:t>
            </a:r>
          </a:p>
          <a:p>
            <a:r>
              <a:rPr lang="en-US" sz="1200" dirty="0"/>
              <a:t>Existing Transformer capacities add to 4 MVA</a:t>
            </a:r>
          </a:p>
          <a:p>
            <a:pPr lvl="1"/>
            <a:r>
              <a:rPr lang="en-US" sz="1200" dirty="0"/>
              <a:t>Biden = 1500 kVA</a:t>
            </a:r>
          </a:p>
          <a:p>
            <a:pPr lvl="1"/>
            <a:r>
              <a:rPr lang="en-US" sz="1200" dirty="0"/>
              <a:t>Duncan = 1000 kVA</a:t>
            </a:r>
          </a:p>
          <a:p>
            <a:pPr lvl="1"/>
            <a:r>
              <a:rPr lang="en-US" sz="1200" dirty="0"/>
              <a:t>AASF = 500 kVA</a:t>
            </a:r>
          </a:p>
          <a:p>
            <a:pPr lvl="1"/>
            <a:r>
              <a:rPr lang="en-US" sz="1200" dirty="0"/>
              <a:t>Cold Storage = 1000 kVA</a:t>
            </a:r>
          </a:p>
          <a:p>
            <a:pPr marL="0" indent="0">
              <a:buNone/>
            </a:pPr>
            <a:r>
              <a:rPr lang="en-US" sz="1200" b="1" dirty="0"/>
              <a:t>Existing Onsite Generation</a:t>
            </a:r>
          </a:p>
          <a:p>
            <a:r>
              <a:rPr lang="en-US" sz="1200" dirty="0"/>
              <a:t>Biden building</a:t>
            </a:r>
          </a:p>
          <a:p>
            <a:pPr lvl="1"/>
            <a:r>
              <a:rPr lang="en-US" sz="1200" dirty="0"/>
              <a:t>Standby Diesel Generator - 1250 kW </a:t>
            </a:r>
          </a:p>
          <a:p>
            <a:pPr lvl="1"/>
            <a:r>
              <a:rPr lang="en-US" sz="1200" dirty="0"/>
              <a:t>Existing Solar PV - 84 kW </a:t>
            </a:r>
          </a:p>
          <a:p>
            <a:pPr lvl="1"/>
            <a:r>
              <a:rPr lang="en-US" sz="1200" dirty="0"/>
              <a:t>Planned Solar PV 60 kW </a:t>
            </a:r>
          </a:p>
          <a:p>
            <a:r>
              <a:rPr lang="en-US" sz="1200" dirty="0"/>
              <a:t>Army Aviation Support Facility</a:t>
            </a:r>
          </a:p>
          <a:p>
            <a:pPr lvl="1"/>
            <a:r>
              <a:rPr lang="en-US" sz="1200" dirty="0"/>
              <a:t>Standby Natural Gas Generator - 125 kW</a:t>
            </a:r>
          </a:p>
          <a:p>
            <a:pPr lvl="1"/>
            <a:r>
              <a:rPr lang="en-US" sz="1200" dirty="0"/>
              <a:t>Existing Solar PV198 kW </a:t>
            </a:r>
          </a:p>
          <a:p>
            <a:r>
              <a:rPr lang="en-US" sz="1200" dirty="0"/>
              <a:t>Duncan </a:t>
            </a:r>
            <a:r>
              <a:rPr lang="en-US" sz="1200" dirty="0" err="1"/>
              <a:t>Bldg</a:t>
            </a:r>
            <a:endParaRPr lang="en-US" sz="1200" dirty="0"/>
          </a:p>
          <a:p>
            <a:pPr lvl="1"/>
            <a:r>
              <a:rPr lang="en-US" sz="1200" dirty="0"/>
              <a:t>125 kW Standby Diesel </a:t>
            </a:r>
          </a:p>
          <a:p>
            <a:r>
              <a:rPr lang="en-US" sz="1200" dirty="0"/>
              <a:t>Cold Storage</a:t>
            </a:r>
          </a:p>
          <a:p>
            <a:pPr lvl="1"/>
            <a:r>
              <a:rPr lang="en-US" sz="1200" dirty="0"/>
              <a:t>83 kW Standby Diesel Generator</a:t>
            </a:r>
          </a:p>
          <a:p>
            <a:endParaRPr lang="en-US" sz="1200" dirty="0"/>
          </a:p>
          <a:p>
            <a:endParaRPr lang="en-US" sz="1200" dirty="0"/>
          </a:p>
        </p:txBody>
      </p:sp>
    </p:spTree>
    <p:extLst>
      <p:ext uri="{BB962C8B-B14F-4D97-AF65-F5344CB8AC3E}">
        <p14:creationId xmlns:p14="http://schemas.microsoft.com/office/powerpoint/2010/main" val="2617867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34252B89-B1F6-634D-8FC7-754F3D2DF392}"/>
              </a:ext>
            </a:extLst>
          </p:cNvPr>
          <p:cNvSpPr>
            <a:spLocks noGrp="1"/>
          </p:cNvSpPr>
          <p:nvPr>
            <p:ph type="title"/>
          </p:nvPr>
        </p:nvSpPr>
        <p:spPr/>
        <p:txBody>
          <a:bodyPr/>
          <a:lstStyle/>
          <a:p>
            <a:r>
              <a:rPr lang="en-US" dirty="0"/>
              <a:t>Existing Generators</a:t>
            </a:r>
          </a:p>
        </p:txBody>
      </p:sp>
      <p:sp>
        <p:nvSpPr>
          <p:cNvPr id="5" name="Text Placeholder 4">
            <a:extLst>
              <a:ext uri="{FF2B5EF4-FFF2-40B4-BE49-F238E27FC236}">
                <a16:creationId xmlns:a16="http://schemas.microsoft.com/office/drawing/2014/main" xmlns="" id="{87768553-6B73-4226-8036-977305FED6E9}"/>
              </a:ext>
            </a:extLst>
          </p:cNvPr>
          <p:cNvSpPr>
            <a:spLocks noGrp="1"/>
          </p:cNvSpPr>
          <p:nvPr>
            <p:ph type="body" sz="quarter" idx="4294967295"/>
          </p:nvPr>
        </p:nvSpPr>
        <p:spPr>
          <a:xfrm>
            <a:off x="609599" y="1391331"/>
            <a:ext cx="10826750" cy="4829175"/>
          </a:xfrm>
        </p:spPr>
        <p:txBody>
          <a:bodyPr>
            <a:normAutofit fontScale="85000" lnSpcReduction="10000"/>
          </a:bodyPr>
          <a:lstStyle/>
          <a:p>
            <a:r>
              <a:rPr lang="en-US" dirty="0"/>
              <a:t>All four buildings have individual diesel generators for backup</a:t>
            </a:r>
          </a:p>
          <a:p>
            <a:pPr lvl="1"/>
            <a:endParaRPr lang="en-US" dirty="0"/>
          </a:p>
          <a:p>
            <a:endParaRPr lang="en-US" dirty="0"/>
          </a:p>
          <a:p>
            <a:endParaRPr lang="en-US" dirty="0"/>
          </a:p>
          <a:p>
            <a:endParaRPr lang="en-US" dirty="0"/>
          </a:p>
          <a:p>
            <a:endParaRPr lang="en-US" dirty="0"/>
          </a:p>
          <a:p>
            <a:endParaRPr lang="en-US" dirty="0"/>
          </a:p>
          <a:p>
            <a:endParaRPr lang="en-US" dirty="0"/>
          </a:p>
          <a:p>
            <a:r>
              <a:rPr lang="en-US" dirty="0"/>
              <a:t>Only the 1250 kW the Biden generator was considered for inclusion in the microgrid due to cost of upgrading a generator to operate in parallel in a microgrid.</a:t>
            </a:r>
          </a:p>
          <a:p>
            <a:pPr marL="0" indent="0">
              <a:buNone/>
            </a:pPr>
            <a:endParaRPr lang="en-US" dirty="0"/>
          </a:p>
        </p:txBody>
      </p:sp>
      <p:graphicFrame>
        <p:nvGraphicFramePr>
          <p:cNvPr id="7" name="Table 6">
            <a:extLst>
              <a:ext uri="{FF2B5EF4-FFF2-40B4-BE49-F238E27FC236}">
                <a16:creationId xmlns:a16="http://schemas.microsoft.com/office/drawing/2014/main" xmlns="" id="{386E6AC7-25C7-4802-B535-E802655371A8}"/>
              </a:ext>
            </a:extLst>
          </p:cNvPr>
          <p:cNvGraphicFramePr>
            <a:graphicFrameLocks noGrp="1"/>
          </p:cNvGraphicFramePr>
          <p:nvPr>
            <p:extLst/>
          </p:nvPr>
        </p:nvGraphicFramePr>
        <p:xfrm>
          <a:off x="609599" y="2098040"/>
          <a:ext cx="10660913" cy="2661920"/>
        </p:xfrm>
        <a:graphic>
          <a:graphicData uri="http://schemas.openxmlformats.org/drawingml/2006/table">
            <a:tbl>
              <a:tblPr firstRow="1" bandRow="1">
                <a:tableStyleId>{5C22544A-7EE6-4342-B048-85BDC9FD1C3A}</a:tableStyleId>
              </a:tblPr>
              <a:tblGrid>
                <a:gridCol w="1985391">
                  <a:extLst>
                    <a:ext uri="{9D8B030D-6E8A-4147-A177-3AD203B41FA5}">
                      <a16:colId xmlns:a16="http://schemas.microsoft.com/office/drawing/2014/main" xmlns="" val="444165088"/>
                    </a:ext>
                  </a:extLst>
                </a:gridCol>
                <a:gridCol w="1109499">
                  <a:extLst>
                    <a:ext uri="{9D8B030D-6E8A-4147-A177-3AD203B41FA5}">
                      <a16:colId xmlns:a16="http://schemas.microsoft.com/office/drawing/2014/main" xmlns="" val="1882414868"/>
                    </a:ext>
                  </a:extLst>
                </a:gridCol>
                <a:gridCol w="1307804">
                  <a:extLst>
                    <a:ext uri="{9D8B030D-6E8A-4147-A177-3AD203B41FA5}">
                      <a16:colId xmlns:a16="http://schemas.microsoft.com/office/drawing/2014/main" xmlns="" val="623227685"/>
                    </a:ext>
                  </a:extLst>
                </a:gridCol>
                <a:gridCol w="1318437">
                  <a:extLst>
                    <a:ext uri="{9D8B030D-6E8A-4147-A177-3AD203B41FA5}">
                      <a16:colId xmlns:a16="http://schemas.microsoft.com/office/drawing/2014/main" xmlns="" val="1659833649"/>
                    </a:ext>
                  </a:extLst>
                </a:gridCol>
                <a:gridCol w="4939782">
                  <a:extLst>
                    <a:ext uri="{9D8B030D-6E8A-4147-A177-3AD203B41FA5}">
                      <a16:colId xmlns:a16="http://schemas.microsoft.com/office/drawing/2014/main" xmlns="" val="3150595912"/>
                    </a:ext>
                  </a:extLst>
                </a:gridCol>
              </a:tblGrid>
              <a:tr h="324962">
                <a:tc>
                  <a:txBody>
                    <a:bodyPr/>
                    <a:lstStyle/>
                    <a:p>
                      <a:r>
                        <a:rPr lang="en-US" sz="1800" dirty="0"/>
                        <a:t>Building</a:t>
                      </a:r>
                    </a:p>
                  </a:txBody>
                  <a:tcPr/>
                </a:tc>
                <a:tc>
                  <a:txBody>
                    <a:bodyPr/>
                    <a:lstStyle/>
                    <a:p>
                      <a:r>
                        <a:rPr lang="en-US" sz="1800" dirty="0"/>
                        <a:t>Size</a:t>
                      </a:r>
                    </a:p>
                  </a:txBody>
                  <a:tcPr/>
                </a:tc>
                <a:tc>
                  <a:txBody>
                    <a:bodyPr/>
                    <a:lstStyle/>
                    <a:p>
                      <a:r>
                        <a:rPr lang="en-US" sz="1800" dirty="0"/>
                        <a:t>Type</a:t>
                      </a:r>
                    </a:p>
                  </a:txBody>
                  <a:tcPr/>
                </a:tc>
                <a:tc>
                  <a:txBody>
                    <a:bodyPr/>
                    <a:lstStyle/>
                    <a:p>
                      <a:r>
                        <a:rPr lang="en-US" sz="1800" dirty="0"/>
                        <a:t>Fuel</a:t>
                      </a:r>
                    </a:p>
                  </a:txBody>
                  <a:tcPr/>
                </a:tc>
                <a:tc>
                  <a:txBody>
                    <a:bodyPr/>
                    <a:lstStyle/>
                    <a:p>
                      <a:r>
                        <a:rPr lang="en-US" sz="1800" dirty="0"/>
                        <a:t>Notes</a:t>
                      </a:r>
                    </a:p>
                  </a:txBody>
                  <a:tcPr/>
                </a:tc>
                <a:extLst>
                  <a:ext uri="{0D108BD9-81ED-4DB2-BD59-A6C34878D82A}">
                    <a16:rowId xmlns:a16="http://schemas.microsoft.com/office/drawing/2014/main" xmlns="" val="1019885243"/>
                  </a:ext>
                </a:extLst>
              </a:tr>
              <a:tr h="370840">
                <a:tc>
                  <a:txBody>
                    <a:bodyPr/>
                    <a:lstStyle/>
                    <a:p>
                      <a:r>
                        <a:rPr lang="en-US" sz="1800" dirty="0"/>
                        <a:t>Biden NG/RC</a:t>
                      </a:r>
                    </a:p>
                  </a:txBody>
                  <a:tcPr/>
                </a:tc>
                <a:tc>
                  <a:txBody>
                    <a:bodyPr/>
                    <a:lstStyle/>
                    <a:p>
                      <a:r>
                        <a:rPr lang="en-US" sz="1800" dirty="0"/>
                        <a:t>1250 kW</a:t>
                      </a:r>
                    </a:p>
                  </a:txBody>
                  <a:tcPr/>
                </a:tc>
                <a:tc>
                  <a:txBody>
                    <a:bodyPr/>
                    <a:lstStyle/>
                    <a:p>
                      <a:r>
                        <a:rPr lang="en-US" sz="1800" dirty="0"/>
                        <a:t>Diesel</a:t>
                      </a:r>
                    </a:p>
                  </a:txBody>
                  <a:tcPr/>
                </a:tc>
                <a:tc>
                  <a:txBody>
                    <a:bodyPr/>
                    <a:lstStyle/>
                    <a:p>
                      <a:r>
                        <a:rPr lang="en-US" sz="1800" dirty="0"/>
                        <a:t>3,000 gl.</a:t>
                      </a:r>
                    </a:p>
                  </a:txBody>
                  <a:tcPr/>
                </a:tc>
                <a:tc>
                  <a:txBody>
                    <a:bodyPr/>
                    <a:lstStyle/>
                    <a:p>
                      <a:r>
                        <a:rPr lang="en-US" sz="1800" dirty="0"/>
                        <a:t>1879 Amp, 480/277 V, 60 HZ, PH 3, KVA 1563</a:t>
                      </a:r>
                    </a:p>
                    <a:p>
                      <a:r>
                        <a:rPr lang="en-US" sz="1800" dirty="0"/>
                        <a:t> Mitsubishi diesel engine S12R-Y2PTAW</a:t>
                      </a:r>
                    </a:p>
                    <a:p>
                      <a:r>
                        <a:rPr lang="en-US" sz="1800" dirty="0"/>
                        <a:t> EPA Tier 2, 1800 rpm</a:t>
                      </a:r>
                    </a:p>
                  </a:txBody>
                  <a:tcPr/>
                </a:tc>
                <a:extLst>
                  <a:ext uri="{0D108BD9-81ED-4DB2-BD59-A6C34878D82A}">
                    <a16:rowId xmlns:a16="http://schemas.microsoft.com/office/drawing/2014/main" xmlns="" val="332757375"/>
                  </a:ext>
                </a:extLst>
              </a:tr>
              <a:tr h="370840">
                <a:tc>
                  <a:txBody>
                    <a:bodyPr/>
                    <a:lstStyle/>
                    <a:p>
                      <a:r>
                        <a:rPr lang="en-US" sz="1800" dirty="0"/>
                        <a:t>AASF</a:t>
                      </a:r>
                    </a:p>
                  </a:txBody>
                  <a:tcPr/>
                </a:tc>
                <a:tc>
                  <a:txBody>
                    <a:bodyPr/>
                    <a:lstStyle/>
                    <a:p>
                      <a:r>
                        <a:rPr lang="en-US" sz="1800" dirty="0"/>
                        <a:t>12k kW</a:t>
                      </a:r>
                    </a:p>
                  </a:txBody>
                  <a:tcPr/>
                </a:tc>
                <a:tc>
                  <a:txBody>
                    <a:bodyPr/>
                    <a:lstStyle/>
                    <a:p>
                      <a:r>
                        <a:rPr lang="en-US" sz="1800" dirty="0"/>
                        <a:t>Diesel</a:t>
                      </a:r>
                    </a:p>
                  </a:txBody>
                  <a:tcPr/>
                </a:tc>
                <a:tc>
                  <a:txBody>
                    <a:bodyPr/>
                    <a:lstStyle/>
                    <a:p>
                      <a:endParaRPr lang="en-US" sz="1800" dirty="0"/>
                    </a:p>
                  </a:txBody>
                  <a:tcPr/>
                </a:tc>
                <a:tc>
                  <a:txBody>
                    <a:bodyPr/>
                    <a:lstStyle/>
                    <a:p>
                      <a:r>
                        <a:rPr lang="en-US" sz="1800" dirty="0"/>
                        <a:t>Model 125RE0ZJD, serial #2290505</a:t>
                      </a:r>
                    </a:p>
                  </a:txBody>
                  <a:tcPr/>
                </a:tc>
                <a:extLst>
                  <a:ext uri="{0D108BD9-81ED-4DB2-BD59-A6C34878D82A}">
                    <a16:rowId xmlns:a16="http://schemas.microsoft.com/office/drawing/2014/main" xmlns="" val="4183624853"/>
                  </a:ext>
                </a:extLst>
              </a:tr>
              <a:tr h="370840">
                <a:tc>
                  <a:txBody>
                    <a:bodyPr/>
                    <a:lstStyle/>
                    <a:p>
                      <a:r>
                        <a:rPr lang="en-US" sz="1800" dirty="0"/>
                        <a:t> AASF Cold Storage</a:t>
                      </a:r>
                    </a:p>
                  </a:txBody>
                  <a:tcPr/>
                </a:tc>
                <a:tc>
                  <a:txBody>
                    <a:bodyPr/>
                    <a:lstStyle/>
                    <a:p>
                      <a:r>
                        <a:rPr lang="en-US" sz="1800" dirty="0"/>
                        <a:t>83 kW</a:t>
                      </a:r>
                    </a:p>
                  </a:txBody>
                  <a:tcPr/>
                </a:tc>
                <a:tc>
                  <a:txBody>
                    <a:bodyPr/>
                    <a:lstStyle/>
                    <a:p>
                      <a:r>
                        <a:rPr lang="en-US" sz="1800" dirty="0"/>
                        <a:t>Diesel</a:t>
                      </a:r>
                    </a:p>
                  </a:txBody>
                  <a:tcPr/>
                </a:tc>
                <a:tc>
                  <a:txBody>
                    <a:bodyPr/>
                    <a:lstStyle/>
                    <a:p>
                      <a:endParaRPr lang="nb-NO" sz="1800" dirty="0"/>
                    </a:p>
                  </a:txBody>
                  <a:tcPr/>
                </a:tc>
                <a:tc>
                  <a:txBody>
                    <a:bodyPr/>
                    <a:lstStyle/>
                    <a:p>
                      <a:r>
                        <a:rPr lang="nb-NO" sz="1800" dirty="0"/>
                        <a:t>Kohler Model # GM81567-GA3, serial #SGM327SB8</a:t>
                      </a:r>
                    </a:p>
                  </a:txBody>
                  <a:tcPr/>
                </a:tc>
                <a:extLst>
                  <a:ext uri="{0D108BD9-81ED-4DB2-BD59-A6C34878D82A}">
                    <a16:rowId xmlns:a16="http://schemas.microsoft.com/office/drawing/2014/main" xmlns="" val="3908139786"/>
                  </a:ext>
                </a:extLst>
              </a:tr>
              <a:tr h="370840">
                <a:tc>
                  <a:txBody>
                    <a:bodyPr/>
                    <a:lstStyle/>
                    <a:p>
                      <a:r>
                        <a:rPr lang="en-US" sz="1800" dirty="0"/>
                        <a:t>Duncan RC</a:t>
                      </a:r>
                    </a:p>
                  </a:txBody>
                  <a:tcPr/>
                </a:tc>
                <a:tc>
                  <a:txBody>
                    <a:bodyPr/>
                    <a:lstStyle/>
                    <a:p>
                      <a:r>
                        <a:rPr lang="en-US" sz="1800" dirty="0"/>
                        <a:t>150 kW</a:t>
                      </a:r>
                    </a:p>
                  </a:txBody>
                  <a:tcPr/>
                </a:tc>
                <a:tc>
                  <a:txBody>
                    <a:bodyPr/>
                    <a:lstStyle/>
                    <a:p>
                      <a:r>
                        <a:rPr lang="en-US" sz="1800" dirty="0"/>
                        <a:t>Natural Gas</a:t>
                      </a:r>
                    </a:p>
                  </a:txBody>
                  <a:tcPr/>
                </a:tc>
                <a:tc>
                  <a:txBody>
                    <a:bodyPr/>
                    <a:lstStyle/>
                    <a:p>
                      <a:endParaRPr lang="en-US" sz="1800" dirty="0"/>
                    </a:p>
                  </a:txBody>
                  <a:tcPr/>
                </a:tc>
                <a:tc>
                  <a:txBody>
                    <a:bodyPr/>
                    <a:lstStyle/>
                    <a:p>
                      <a:r>
                        <a:rPr lang="en-US" sz="1800" dirty="0"/>
                        <a:t>Cummins Model# 150 GFPA, aerial # M15A045366</a:t>
                      </a:r>
                    </a:p>
                  </a:txBody>
                  <a:tcPr/>
                </a:tc>
                <a:extLst>
                  <a:ext uri="{0D108BD9-81ED-4DB2-BD59-A6C34878D82A}">
                    <a16:rowId xmlns:a16="http://schemas.microsoft.com/office/drawing/2014/main" xmlns="" val="3185468542"/>
                  </a:ext>
                </a:extLst>
              </a:tr>
            </a:tbl>
          </a:graphicData>
        </a:graphic>
      </p:graphicFrame>
    </p:spTree>
    <p:extLst>
      <p:ext uri="{BB962C8B-B14F-4D97-AF65-F5344CB8AC3E}">
        <p14:creationId xmlns:p14="http://schemas.microsoft.com/office/powerpoint/2010/main" val="1612385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43A4D-4553-3441-A9BE-54D7223B29A1}"/>
              </a:ext>
            </a:extLst>
          </p:cNvPr>
          <p:cNvSpPr>
            <a:spLocks noGrp="1"/>
          </p:cNvSpPr>
          <p:nvPr>
            <p:ph type="title"/>
          </p:nvPr>
        </p:nvSpPr>
        <p:spPr>
          <a:xfrm>
            <a:off x="609599" y="1"/>
            <a:ext cx="10982476" cy="1035352"/>
          </a:xfrm>
        </p:spPr>
        <p:txBody>
          <a:bodyPr/>
          <a:lstStyle/>
          <a:p>
            <a:r>
              <a:rPr lang="en-US" dirty="0"/>
              <a:t>Biden 1250 kW Generator</a:t>
            </a:r>
          </a:p>
        </p:txBody>
      </p:sp>
      <p:pic>
        <p:nvPicPr>
          <p:cNvPr id="4" name="Picture 3">
            <a:extLst>
              <a:ext uri="{FF2B5EF4-FFF2-40B4-BE49-F238E27FC236}">
                <a16:creationId xmlns:a16="http://schemas.microsoft.com/office/drawing/2014/main" xmlns="" id="{23D1F530-AD1C-5440-9457-157D94EB3A05}"/>
              </a:ext>
            </a:extLst>
          </p:cNvPr>
          <p:cNvPicPr>
            <a:picLocks noChangeAspect="1"/>
          </p:cNvPicPr>
          <p:nvPr/>
        </p:nvPicPr>
        <p:blipFill>
          <a:blip r:embed="rId2"/>
          <a:stretch>
            <a:fillRect/>
          </a:stretch>
        </p:blipFill>
        <p:spPr>
          <a:xfrm>
            <a:off x="6096001" y="1480457"/>
            <a:ext cx="6095999" cy="3256133"/>
          </a:xfrm>
          <a:prstGeom prst="rect">
            <a:avLst/>
          </a:prstGeom>
        </p:spPr>
      </p:pic>
      <p:sp>
        <p:nvSpPr>
          <p:cNvPr id="5" name="TextBox 4">
            <a:extLst>
              <a:ext uri="{FF2B5EF4-FFF2-40B4-BE49-F238E27FC236}">
                <a16:creationId xmlns:a16="http://schemas.microsoft.com/office/drawing/2014/main" xmlns="" id="{1493AE9F-7C88-414B-A61D-E9578D59CB48}"/>
              </a:ext>
            </a:extLst>
          </p:cNvPr>
          <p:cNvSpPr txBox="1"/>
          <p:nvPr/>
        </p:nvSpPr>
        <p:spPr>
          <a:xfrm>
            <a:off x="609599" y="1480457"/>
            <a:ext cx="5442857" cy="4247317"/>
          </a:xfrm>
          <a:prstGeom prst="rect">
            <a:avLst/>
          </a:prstGeom>
          <a:noFill/>
        </p:spPr>
        <p:txBody>
          <a:bodyPr wrap="square" rtlCol="0">
            <a:spAutoFit/>
          </a:bodyPr>
          <a:lstStyle/>
          <a:p>
            <a:pPr marL="285750" indent="-285750">
              <a:buFont typeface="Arial" panose="020B0604020202020204" pitchFamily="34" charset="0"/>
              <a:buChar char="•"/>
            </a:pPr>
            <a:r>
              <a:rPr lang="en-US" dirty="0"/>
              <a:t>Biden NG/RC: 1250 KW Diesel, 2500 gallon belly tank</a:t>
            </a:r>
          </a:p>
          <a:p>
            <a:pPr marL="285750" indent="-285750">
              <a:buFont typeface="Arial" panose="020B0604020202020204" pitchFamily="34" charset="0"/>
              <a:buChar char="•"/>
            </a:pPr>
            <a:r>
              <a:rPr lang="en-US" dirty="0"/>
              <a:t>Manufacturer = Baldor.  </a:t>
            </a:r>
          </a:p>
          <a:p>
            <a:pPr marL="285750" indent="-285750">
              <a:buFont typeface="Arial" panose="020B0604020202020204" pitchFamily="34" charset="0"/>
              <a:buChar char="•"/>
            </a:pPr>
            <a:r>
              <a:rPr lang="en-US" dirty="0"/>
              <a:t>Model = IDLC1250-2MU </a:t>
            </a:r>
          </a:p>
          <a:p>
            <a:pPr marL="285750" indent="-285750">
              <a:buFont typeface="Arial" panose="020B0604020202020204" pitchFamily="34" charset="0"/>
              <a:buChar char="•"/>
            </a:pPr>
            <a:r>
              <a:rPr lang="en-US" dirty="0"/>
              <a:t>1879 Amp, 480/277 V, 60 HZ, PH 3, KVA 1563</a:t>
            </a:r>
          </a:p>
          <a:p>
            <a:pPr marL="285750" indent="-285750">
              <a:buFont typeface="Arial" panose="020B0604020202020204" pitchFamily="34" charset="0"/>
              <a:buChar char="•"/>
            </a:pPr>
            <a:r>
              <a:rPr lang="en-US" dirty="0"/>
              <a:t>Mitsubishi diesel engine</a:t>
            </a:r>
          </a:p>
          <a:p>
            <a:pPr marL="285750" indent="-285750">
              <a:buFont typeface="Arial" panose="020B0604020202020204" pitchFamily="34" charset="0"/>
              <a:buChar char="•"/>
            </a:pPr>
            <a:r>
              <a:rPr lang="en-US" dirty="0"/>
              <a:t>S12R-Y2PTAW</a:t>
            </a:r>
          </a:p>
          <a:p>
            <a:pPr marL="285750" indent="-285750">
              <a:buFont typeface="Arial" panose="020B0604020202020204" pitchFamily="34" charset="0"/>
              <a:buChar char="•"/>
            </a:pPr>
            <a:r>
              <a:rPr lang="en-US" dirty="0"/>
              <a:t>EPA Tier2, 1800 rpm</a:t>
            </a:r>
          </a:p>
          <a:p>
            <a:pPr marL="285750" indent="-285750">
              <a:buFont typeface="Arial" panose="020B0604020202020204" pitchFamily="34" charset="0"/>
              <a:buChar char="•"/>
            </a:pPr>
            <a:r>
              <a:rPr lang="en-US" dirty="0"/>
              <a:t>Serial Number = P1305010004</a:t>
            </a:r>
          </a:p>
          <a:p>
            <a:pPr marL="285750" indent="-285750">
              <a:buFont typeface="Arial" panose="020B0604020202020204" pitchFamily="34" charset="0"/>
              <a:buChar char="•"/>
            </a:pPr>
            <a:r>
              <a:rPr lang="en-US" dirty="0" err="1"/>
              <a:t>SkVA</a:t>
            </a:r>
            <a:r>
              <a:rPr lang="en-US" dirty="0"/>
              <a:t> output with 30% voltage dip max = 3800 kVA</a:t>
            </a:r>
          </a:p>
          <a:p>
            <a:pPr marL="742950" lvl="1" indent="-285750">
              <a:buFont typeface="Arial" panose="020B0604020202020204" pitchFamily="34" charset="0"/>
              <a:buChar char="•"/>
            </a:pPr>
            <a:r>
              <a:rPr lang="en-US" dirty="0"/>
              <a:t>100% recovery at 60 Hz </a:t>
            </a:r>
          </a:p>
          <a:p>
            <a:pPr marL="285750" indent="-285750">
              <a:buFont typeface="Arial" panose="020B0604020202020204" pitchFamily="34" charset="0"/>
              <a:buChar char="•"/>
            </a:pPr>
            <a:r>
              <a:rPr lang="en-US" dirty="0"/>
              <a:t>Onboard </a:t>
            </a:r>
            <a:r>
              <a:rPr lang="en-US" dirty="0" err="1"/>
              <a:t>Intelligen</a:t>
            </a:r>
            <a:r>
              <a:rPr lang="en-US" dirty="0"/>
              <a:t> digital controller </a:t>
            </a:r>
          </a:p>
          <a:p>
            <a:pPr marL="742950" lvl="1" indent="-285750">
              <a:buFont typeface="Arial" panose="020B0604020202020204" pitchFamily="34" charset="0"/>
              <a:buChar char="•"/>
            </a:pPr>
            <a:r>
              <a:rPr lang="en-US" dirty="0"/>
              <a:t>Baldor contact unsure of parallel capabilities without site visit</a:t>
            </a:r>
          </a:p>
          <a:p>
            <a:endParaRPr lang="en-US" dirty="0"/>
          </a:p>
          <a:p>
            <a:endParaRPr lang="en-US" dirty="0"/>
          </a:p>
        </p:txBody>
      </p:sp>
    </p:spTree>
    <p:extLst>
      <p:ext uri="{BB962C8B-B14F-4D97-AF65-F5344CB8AC3E}">
        <p14:creationId xmlns:p14="http://schemas.microsoft.com/office/powerpoint/2010/main" val="3003949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C00A2A-2EF6-F94E-BDC9-05A2B29D81E1}"/>
              </a:ext>
            </a:extLst>
          </p:cNvPr>
          <p:cNvSpPr>
            <a:spLocks noGrp="1"/>
          </p:cNvSpPr>
          <p:nvPr>
            <p:ph type="title"/>
          </p:nvPr>
        </p:nvSpPr>
        <p:spPr/>
        <p:txBody>
          <a:bodyPr/>
          <a:lstStyle/>
          <a:p>
            <a:r>
              <a:rPr lang="en-US" dirty="0"/>
              <a:t>Existing Solar PV</a:t>
            </a:r>
          </a:p>
        </p:txBody>
      </p:sp>
      <p:graphicFrame>
        <p:nvGraphicFramePr>
          <p:cNvPr id="7" name="Table 6">
            <a:extLst>
              <a:ext uri="{FF2B5EF4-FFF2-40B4-BE49-F238E27FC236}">
                <a16:creationId xmlns:a16="http://schemas.microsoft.com/office/drawing/2014/main" xmlns="" id="{386E6AC7-25C7-4802-B535-E802655371A8}"/>
              </a:ext>
            </a:extLst>
          </p:cNvPr>
          <p:cNvGraphicFramePr>
            <a:graphicFrameLocks noGrp="1"/>
          </p:cNvGraphicFramePr>
          <p:nvPr>
            <p:extLst>
              <p:ext uri="{D42A27DB-BD31-4B8C-83A1-F6EECF244321}">
                <p14:modId xmlns:p14="http://schemas.microsoft.com/office/powerpoint/2010/main" val="2977229038"/>
              </p:ext>
            </p:extLst>
          </p:nvPr>
        </p:nvGraphicFramePr>
        <p:xfrm>
          <a:off x="609600" y="1851152"/>
          <a:ext cx="10972799" cy="2286000"/>
        </p:xfrm>
        <a:graphic>
          <a:graphicData uri="http://schemas.openxmlformats.org/drawingml/2006/table">
            <a:tbl>
              <a:tblPr firstRow="1" bandRow="1">
                <a:tableStyleId>{5C22544A-7EE6-4342-B048-85BDC9FD1C3A}</a:tableStyleId>
              </a:tblPr>
              <a:tblGrid>
                <a:gridCol w="1877568">
                  <a:extLst>
                    <a:ext uri="{9D8B030D-6E8A-4147-A177-3AD203B41FA5}">
                      <a16:colId xmlns:a16="http://schemas.microsoft.com/office/drawing/2014/main" xmlns="" val="787933698"/>
                    </a:ext>
                  </a:extLst>
                </a:gridCol>
                <a:gridCol w="1600200">
                  <a:extLst>
                    <a:ext uri="{9D8B030D-6E8A-4147-A177-3AD203B41FA5}">
                      <a16:colId xmlns:a16="http://schemas.microsoft.com/office/drawing/2014/main" xmlns="" val="444165088"/>
                    </a:ext>
                  </a:extLst>
                </a:gridCol>
                <a:gridCol w="1408176">
                  <a:extLst>
                    <a:ext uri="{9D8B030D-6E8A-4147-A177-3AD203B41FA5}">
                      <a16:colId xmlns:a16="http://schemas.microsoft.com/office/drawing/2014/main" xmlns="" val="1882414868"/>
                    </a:ext>
                  </a:extLst>
                </a:gridCol>
                <a:gridCol w="2559885">
                  <a:extLst>
                    <a:ext uri="{9D8B030D-6E8A-4147-A177-3AD203B41FA5}">
                      <a16:colId xmlns:a16="http://schemas.microsoft.com/office/drawing/2014/main" xmlns="" val="1659833649"/>
                    </a:ext>
                  </a:extLst>
                </a:gridCol>
                <a:gridCol w="3526970">
                  <a:extLst>
                    <a:ext uri="{9D8B030D-6E8A-4147-A177-3AD203B41FA5}">
                      <a16:colId xmlns:a16="http://schemas.microsoft.com/office/drawing/2014/main" xmlns="" val="3150595912"/>
                    </a:ext>
                  </a:extLst>
                </a:gridCol>
              </a:tblGrid>
              <a:tr h="324962">
                <a:tc>
                  <a:txBody>
                    <a:bodyPr/>
                    <a:lstStyle/>
                    <a:p>
                      <a:r>
                        <a:rPr lang="en-US" sz="1800" dirty="0"/>
                        <a:t>Existing/Planned</a:t>
                      </a:r>
                    </a:p>
                  </a:txBody>
                  <a:tcPr/>
                </a:tc>
                <a:tc>
                  <a:txBody>
                    <a:bodyPr/>
                    <a:lstStyle/>
                    <a:p>
                      <a:r>
                        <a:rPr lang="en-US" sz="1800" dirty="0"/>
                        <a:t>Building</a:t>
                      </a:r>
                    </a:p>
                  </a:txBody>
                  <a:tcPr/>
                </a:tc>
                <a:tc>
                  <a:txBody>
                    <a:bodyPr/>
                    <a:lstStyle/>
                    <a:p>
                      <a:r>
                        <a:rPr lang="en-US" sz="1800" dirty="0"/>
                        <a:t>Size (kW AC)</a:t>
                      </a:r>
                    </a:p>
                  </a:txBody>
                  <a:tcPr/>
                </a:tc>
                <a:tc>
                  <a:txBody>
                    <a:bodyPr/>
                    <a:lstStyle/>
                    <a:p>
                      <a:r>
                        <a:rPr lang="en-US" sz="1800" dirty="0"/>
                        <a:t>Inverters</a:t>
                      </a:r>
                    </a:p>
                  </a:txBody>
                  <a:tcPr/>
                </a:tc>
                <a:tc>
                  <a:txBody>
                    <a:bodyPr/>
                    <a:lstStyle/>
                    <a:p>
                      <a:r>
                        <a:rPr lang="en-US" sz="1800" dirty="0"/>
                        <a:t>Notes</a:t>
                      </a:r>
                    </a:p>
                  </a:txBody>
                  <a:tcPr/>
                </a:tc>
                <a:extLst>
                  <a:ext uri="{0D108BD9-81ED-4DB2-BD59-A6C34878D82A}">
                    <a16:rowId xmlns:a16="http://schemas.microsoft.com/office/drawing/2014/main" xmlns="" val="1019885243"/>
                  </a:ext>
                </a:extLst>
              </a:tr>
              <a:tr h="370840">
                <a:tc>
                  <a:txBody>
                    <a:bodyPr/>
                    <a:lstStyle/>
                    <a:p>
                      <a:r>
                        <a:rPr lang="en-US" sz="1800" dirty="0"/>
                        <a:t>Existing</a:t>
                      </a:r>
                    </a:p>
                  </a:txBody>
                  <a:tcPr/>
                </a:tc>
                <a:tc>
                  <a:txBody>
                    <a:bodyPr/>
                    <a:lstStyle/>
                    <a:p>
                      <a:r>
                        <a:rPr lang="en-US" sz="1800" dirty="0"/>
                        <a:t>Biden NG/RC</a:t>
                      </a:r>
                    </a:p>
                  </a:txBody>
                  <a:tcPr/>
                </a:tc>
                <a:tc>
                  <a:txBody>
                    <a:bodyPr/>
                    <a:lstStyle/>
                    <a:p>
                      <a:r>
                        <a:rPr lang="en-US" sz="1800" dirty="0"/>
                        <a:t>84 kW</a:t>
                      </a:r>
                    </a:p>
                  </a:txBody>
                  <a:tcPr/>
                </a:tc>
                <a:tc>
                  <a:txBody>
                    <a:bodyPr/>
                    <a:lstStyle/>
                    <a:p>
                      <a:r>
                        <a:rPr lang="en-US" sz="1800" dirty="0"/>
                        <a:t>Solar Edge SE20KUS and SE33.3KUS</a:t>
                      </a:r>
                    </a:p>
                  </a:txBody>
                  <a:tcPr/>
                </a:tc>
                <a:tc>
                  <a:txBody>
                    <a:bodyPr/>
                    <a:lstStyle/>
                    <a:p>
                      <a:r>
                        <a:rPr lang="en-US" sz="1800" dirty="0"/>
                        <a:t>Ethernet and serial ports for monitoring, no control functions</a:t>
                      </a:r>
                    </a:p>
                  </a:txBody>
                  <a:tcPr/>
                </a:tc>
                <a:extLst>
                  <a:ext uri="{0D108BD9-81ED-4DB2-BD59-A6C34878D82A}">
                    <a16:rowId xmlns:a16="http://schemas.microsoft.com/office/drawing/2014/main" xmlns="" val="332757375"/>
                  </a:ext>
                </a:extLst>
              </a:tr>
              <a:tr h="370840">
                <a:tc>
                  <a:txBody>
                    <a:bodyPr/>
                    <a:lstStyle/>
                    <a:p>
                      <a:r>
                        <a:rPr lang="en-US" sz="1800" dirty="0"/>
                        <a:t>Planned</a:t>
                      </a:r>
                    </a:p>
                  </a:txBody>
                  <a:tcPr/>
                </a:tc>
                <a:tc>
                  <a:txBody>
                    <a:bodyPr/>
                    <a:lstStyle/>
                    <a:p>
                      <a:r>
                        <a:rPr lang="en-US" sz="1800" dirty="0"/>
                        <a:t>Biden NG/RC</a:t>
                      </a:r>
                    </a:p>
                  </a:txBody>
                  <a:tcPr/>
                </a:tc>
                <a:tc>
                  <a:txBody>
                    <a:bodyPr/>
                    <a:lstStyle/>
                    <a:p>
                      <a:r>
                        <a:rPr lang="en-US" sz="1800" dirty="0"/>
                        <a:t>140 kW</a:t>
                      </a:r>
                    </a:p>
                  </a:txBody>
                  <a:tcPr/>
                </a:tc>
                <a:tc>
                  <a:txBody>
                    <a:bodyPr/>
                    <a:lstStyle/>
                    <a:p>
                      <a:r>
                        <a:rPr lang="en-US" sz="1800" dirty="0"/>
                        <a:t>Solar Edge SE20KUS and SE33.3KUS</a:t>
                      </a:r>
                    </a:p>
                  </a:txBody>
                  <a:tcPr/>
                </a:tc>
                <a:tc>
                  <a:txBody>
                    <a:bodyPr/>
                    <a:lstStyle/>
                    <a:p>
                      <a:r>
                        <a:rPr lang="en-US" sz="1800" dirty="0"/>
                        <a:t>Ethernet and serial ports for monitoring, no control function</a:t>
                      </a:r>
                    </a:p>
                  </a:txBody>
                  <a:tcPr/>
                </a:tc>
                <a:extLst>
                  <a:ext uri="{0D108BD9-81ED-4DB2-BD59-A6C34878D82A}">
                    <a16:rowId xmlns:a16="http://schemas.microsoft.com/office/drawing/2014/main" xmlns="" val="4183624853"/>
                  </a:ext>
                </a:extLst>
              </a:tr>
              <a:tr h="370840">
                <a:tc>
                  <a:txBody>
                    <a:bodyPr/>
                    <a:lstStyle/>
                    <a:p>
                      <a:r>
                        <a:rPr lang="en-US" sz="1800" dirty="0"/>
                        <a:t>Existing</a:t>
                      </a:r>
                    </a:p>
                  </a:txBody>
                  <a:tcPr/>
                </a:tc>
                <a:tc>
                  <a:txBody>
                    <a:bodyPr/>
                    <a:lstStyle/>
                    <a:p>
                      <a:r>
                        <a:rPr lang="en-US" sz="1800" dirty="0"/>
                        <a:t>AASF</a:t>
                      </a:r>
                    </a:p>
                  </a:txBody>
                  <a:tcPr/>
                </a:tc>
                <a:tc>
                  <a:txBody>
                    <a:bodyPr/>
                    <a:lstStyle/>
                    <a:p>
                      <a:r>
                        <a:rPr lang="en-US" sz="1800" dirty="0"/>
                        <a:t>198 kW</a:t>
                      </a:r>
                    </a:p>
                  </a:txBody>
                  <a:tcPr/>
                </a:tc>
                <a:tc>
                  <a:txBody>
                    <a:bodyPr/>
                    <a:lstStyle/>
                    <a:p>
                      <a:r>
                        <a:rPr lang="nb-NO" sz="1800" dirty="0"/>
                        <a:t>ABB Trio 27.6 and 50 kVA </a:t>
                      </a:r>
                    </a:p>
                  </a:txBody>
                  <a:tcPr/>
                </a:tc>
                <a:tc>
                  <a:txBody>
                    <a:bodyPr/>
                    <a:lstStyle/>
                    <a:p>
                      <a:r>
                        <a:rPr lang="nb-NO" sz="1800" dirty="0" err="1"/>
                        <a:t>Two</a:t>
                      </a:r>
                      <a:r>
                        <a:rPr lang="nb-NO" sz="1800" dirty="0"/>
                        <a:t> </a:t>
                      </a:r>
                      <a:r>
                        <a:rPr lang="nb-NO" sz="1800" dirty="0" err="1"/>
                        <a:t>serial</a:t>
                      </a:r>
                      <a:r>
                        <a:rPr lang="nb-NO" sz="1800" dirty="0"/>
                        <a:t> ports for </a:t>
                      </a:r>
                      <a:r>
                        <a:rPr lang="nb-NO" sz="1800" dirty="0" err="1"/>
                        <a:t>monitoring</a:t>
                      </a:r>
                      <a:r>
                        <a:rPr lang="nb-NO" sz="1800" dirty="0"/>
                        <a:t>, </a:t>
                      </a:r>
                      <a:r>
                        <a:rPr lang="nb-NO" sz="1800" dirty="0" err="1"/>
                        <a:t>no</a:t>
                      </a:r>
                      <a:r>
                        <a:rPr lang="nb-NO" sz="1800" dirty="0"/>
                        <a:t> </a:t>
                      </a:r>
                      <a:r>
                        <a:rPr lang="nb-NO" sz="1800" dirty="0" err="1"/>
                        <a:t>control</a:t>
                      </a:r>
                      <a:r>
                        <a:rPr lang="nb-NO" sz="1800" dirty="0"/>
                        <a:t> </a:t>
                      </a:r>
                      <a:r>
                        <a:rPr lang="nb-NO" sz="1800" dirty="0" err="1"/>
                        <a:t>functions</a:t>
                      </a:r>
                      <a:endParaRPr lang="nb-NO" sz="1800" dirty="0"/>
                    </a:p>
                  </a:txBody>
                  <a:tcPr/>
                </a:tc>
                <a:extLst>
                  <a:ext uri="{0D108BD9-81ED-4DB2-BD59-A6C34878D82A}">
                    <a16:rowId xmlns:a16="http://schemas.microsoft.com/office/drawing/2014/main" xmlns="" val="3908139786"/>
                  </a:ext>
                </a:extLst>
              </a:tr>
            </a:tbl>
          </a:graphicData>
        </a:graphic>
      </p:graphicFrame>
    </p:spTree>
    <p:extLst>
      <p:ext uri="{BB962C8B-B14F-4D97-AF65-F5344CB8AC3E}">
        <p14:creationId xmlns:p14="http://schemas.microsoft.com/office/powerpoint/2010/main" val="2119343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7E1ECB-AE86-AC4A-857F-19C0B07EA072}"/>
              </a:ext>
            </a:extLst>
          </p:cNvPr>
          <p:cNvSpPr>
            <a:spLocks noGrp="1"/>
          </p:cNvSpPr>
          <p:nvPr>
            <p:ph type="title"/>
          </p:nvPr>
        </p:nvSpPr>
        <p:spPr/>
        <p:txBody>
          <a:bodyPr/>
          <a:lstStyle/>
          <a:p>
            <a:r>
              <a:rPr lang="en-US" dirty="0"/>
              <a:t>Microgrid Requirements and Concept </a:t>
            </a:r>
          </a:p>
        </p:txBody>
      </p:sp>
      <p:sp>
        <p:nvSpPr>
          <p:cNvPr id="6" name="Text Placeholder 2">
            <a:extLst>
              <a:ext uri="{FF2B5EF4-FFF2-40B4-BE49-F238E27FC236}">
                <a16:creationId xmlns:a16="http://schemas.microsoft.com/office/drawing/2014/main" xmlns="" id="{46597B11-D603-DB47-BDDB-9139217D0FF5}"/>
              </a:ext>
            </a:extLst>
          </p:cNvPr>
          <p:cNvSpPr txBox="1">
            <a:spLocks/>
          </p:cNvSpPr>
          <p:nvPr/>
        </p:nvSpPr>
        <p:spPr>
          <a:xfrm>
            <a:off x="609600" y="1243585"/>
            <a:ext cx="10826751" cy="4500033"/>
          </a:xfrm>
          <a:prstGeom prst="rect">
            <a:avLst/>
          </a:prstGeom>
        </p:spPr>
        <p:txBody>
          <a:bodyPr vert="horz" lIns="91440" tIns="45720" rIns="91440" bIns="45720" rtlCol="0">
            <a:normAutofit fontScale="92500" lnSpcReduction="20000"/>
          </a:bodyPr>
          <a:lstStyle>
            <a:lvl1pPr marL="457189" indent="-457189" algn="l" defTabSz="609585" rtl="0" eaLnBrk="1" latinLnBrk="0" hangingPunct="1">
              <a:spcBef>
                <a:spcPct val="20000"/>
              </a:spcBef>
              <a:buFont typeface="Arial"/>
              <a:buChar char="•"/>
              <a:defRPr sz="3200"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200"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2933"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4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sz="2400" dirty="0"/>
              <a:t>Number of loads to include in Microgrid  = 4</a:t>
            </a:r>
          </a:p>
          <a:p>
            <a:r>
              <a:rPr lang="en-US" sz="2400" dirty="0"/>
              <a:t>Peak Load = 607 kW (2017)</a:t>
            </a:r>
          </a:p>
          <a:p>
            <a:r>
              <a:rPr lang="en-US" sz="2400" dirty="0"/>
              <a:t>Average Load = 275 kW</a:t>
            </a:r>
          </a:p>
          <a:p>
            <a:r>
              <a:rPr lang="en-US" sz="2400" dirty="0"/>
              <a:t>Existing Transformer Capacity </a:t>
            </a:r>
            <a:r>
              <a:rPr lang="en-US" sz="2400" b="1" dirty="0"/>
              <a:t>= </a:t>
            </a:r>
            <a:r>
              <a:rPr lang="en-US" sz="2400" dirty="0"/>
              <a:t>4000 kVA</a:t>
            </a:r>
          </a:p>
          <a:p>
            <a:r>
              <a:rPr lang="en-US" sz="2400" dirty="0"/>
              <a:t>Automated System with Minimal manual Switching</a:t>
            </a:r>
          </a:p>
          <a:p>
            <a:r>
              <a:rPr lang="en-US" sz="2400" dirty="0"/>
              <a:t>Ability to island DEARNG loads without impacting DELMARVA distribution</a:t>
            </a:r>
          </a:p>
          <a:p>
            <a:r>
              <a:rPr lang="en-US" sz="2400" dirty="0"/>
              <a:t>Adhere to DOD Risk Management Framework (RMF) Cyber Security Authority to Operate (ATO) Process</a:t>
            </a:r>
          </a:p>
          <a:p>
            <a:r>
              <a:rPr lang="en-US" sz="2400" dirty="0"/>
              <a:t>Utilize existing generation when possible</a:t>
            </a:r>
          </a:p>
          <a:p>
            <a:r>
              <a:rPr lang="en-US" sz="2400" dirty="0"/>
              <a:t>Extend existing fuel supply in support of 14-day Army directive</a:t>
            </a:r>
          </a:p>
          <a:p>
            <a:r>
              <a:rPr lang="en-US" sz="2400" dirty="0"/>
              <a:t>Two main microgrid scenarios</a:t>
            </a:r>
          </a:p>
          <a:p>
            <a:pPr lvl="1"/>
            <a:r>
              <a:rPr lang="en-US" sz="2400" dirty="0"/>
              <a:t>Solar PV and Diesel microgrid</a:t>
            </a:r>
          </a:p>
          <a:p>
            <a:pPr lvl="1"/>
            <a:r>
              <a:rPr lang="en-US" sz="2400" dirty="0"/>
              <a:t>Solar PV, Diesel, and Battery Energy Storage Systems (BESS) microgrid</a:t>
            </a:r>
          </a:p>
          <a:p>
            <a:endParaRPr lang="en-US" sz="2400" dirty="0"/>
          </a:p>
        </p:txBody>
      </p:sp>
    </p:spTree>
    <p:extLst>
      <p:ext uri="{BB962C8B-B14F-4D97-AF65-F5344CB8AC3E}">
        <p14:creationId xmlns:p14="http://schemas.microsoft.com/office/powerpoint/2010/main" val="1921067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D309AD-369D-DC43-846D-E832CC8C5251}"/>
              </a:ext>
            </a:extLst>
          </p:cNvPr>
          <p:cNvSpPr>
            <a:spLocks noGrp="1"/>
          </p:cNvSpPr>
          <p:nvPr>
            <p:ph type="title"/>
          </p:nvPr>
        </p:nvSpPr>
        <p:spPr/>
        <p:txBody>
          <a:bodyPr/>
          <a:lstStyle/>
          <a:p>
            <a:r>
              <a:rPr lang="en-US" dirty="0"/>
              <a:t>Generator Considerations</a:t>
            </a:r>
          </a:p>
        </p:txBody>
      </p:sp>
      <p:sp>
        <p:nvSpPr>
          <p:cNvPr id="3" name="Text Placeholder 2">
            <a:extLst>
              <a:ext uri="{FF2B5EF4-FFF2-40B4-BE49-F238E27FC236}">
                <a16:creationId xmlns:a16="http://schemas.microsoft.com/office/drawing/2014/main" xmlns="" id="{D2AE95A7-5C17-8344-9318-99BEDE3E531A}"/>
              </a:ext>
            </a:extLst>
          </p:cNvPr>
          <p:cNvSpPr>
            <a:spLocks noGrp="1"/>
          </p:cNvSpPr>
          <p:nvPr>
            <p:ph type="body" sz="quarter" idx="4294967295"/>
          </p:nvPr>
        </p:nvSpPr>
        <p:spPr>
          <a:xfrm>
            <a:off x="609599" y="1318986"/>
            <a:ext cx="10826750" cy="4500563"/>
          </a:xfrm>
        </p:spPr>
        <p:txBody>
          <a:bodyPr>
            <a:normAutofit lnSpcReduction="10000"/>
          </a:bodyPr>
          <a:lstStyle/>
          <a:p>
            <a:r>
              <a:rPr lang="en-US" sz="2000" dirty="0"/>
              <a:t>Automatic Transfer Switch (ATS) – The existing ATS is a 2-pole ATS not capable of parallel operation with the distribution system. A paralleling switchgear breaker configuration should be installed to enable paralleling of the two sources, distribution system and generator, while also ensuring isolation from the external utility supply</a:t>
            </a:r>
          </a:p>
          <a:p>
            <a:r>
              <a:rPr lang="en-US" sz="2000" dirty="0"/>
              <a:t>Gen Controller – It is recommended to upgrade the existing onboard generator controller to allow for reliable integration of the existing </a:t>
            </a:r>
          </a:p>
          <a:p>
            <a:r>
              <a:rPr lang="en-US" sz="2000" dirty="0"/>
              <a:t>Local Master Controller – a local master controller to operate the 1250 kW generator and associated switching components is required. </a:t>
            </a:r>
          </a:p>
          <a:p>
            <a:pPr lvl="1"/>
            <a:r>
              <a:rPr lang="en-US" sz="2000" dirty="0"/>
              <a:t>In the event of loss of communications with the microgrid controller or a fault on the system, the master controller will operate the standby generator and paralleling switchgear independent from the other systems to ensure that Biden loads are covered as they currently are in building-tied outage mode.</a:t>
            </a:r>
          </a:p>
          <a:p>
            <a:r>
              <a:rPr lang="en-US" sz="2000" dirty="0"/>
              <a:t>Environmental should not be a major concern as the generator will still only perform as a standby asset</a:t>
            </a:r>
          </a:p>
          <a:p>
            <a:endParaRPr lang="en-US" sz="2000" dirty="0"/>
          </a:p>
          <a:p>
            <a:endParaRPr lang="en-US" sz="2000" dirty="0"/>
          </a:p>
        </p:txBody>
      </p:sp>
    </p:spTree>
    <p:extLst>
      <p:ext uri="{BB962C8B-B14F-4D97-AF65-F5344CB8AC3E}">
        <p14:creationId xmlns:p14="http://schemas.microsoft.com/office/powerpoint/2010/main" val="3347851708"/>
      </p:ext>
    </p:extLst>
  </p:cSld>
  <p:clrMapOvr>
    <a:masterClrMapping/>
  </p:clrMapOvr>
</p:sld>
</file>

<file path=ppt/theme/theme1.xml><?xml version="1.0" encoding="utf-8"?>
<a:theme xmlns:a="http://schemas.openxmlformats.org/drawingml/2006/main" name="1_Office Theme">
  <a:themeElements>
    <a:clrScheme name="Custom 10">
      <a:dk1>
        <a:srgbClr val="333333"/>
      </a:dk1>
      <a:lt1>
        <a:srgbClr val="FFFFFF"/>
      </a:lt1>
      <a:dk2>
        <a:srgbClr val="FFC425"/>
      </a:dk2>
      <a:lt2>
        <a:srgbClr val="8DC63F"/>
      </a:lt2>
      <a:accent1>
        <a:srgbClr val="0079C1"/>
      </a:accent1>
      <a:accent2>
        <a:srgbClr val="00A4E4"/>
      </a:accent2>
      <a:accent3>
        <a:srgbClr val="F6A01A"/>
      </a:accent3>
      <a:accent4>
        <a:srgbClr val="5E9732"/>
      </a:accent4>
      <a:accent5>
        <a:srgbClr val="933C06"/>
      </a:accent5>
      <a:accent6>
        <a:srgbClr val="6A737B"/>
      </a:accent6>
      <a:hlink>
        <a:srgbClr val="0079C1"/>
      </a:hlink>
      <a:folHlink>
        <a:srgbClr val="00A4E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16-9_NREL-presentation" id="{DA472D08-CE45-764A-AC61-D53D4AD804E0}" vid="{AB9DBDCF-5133-C443-88A9-D5526AB3E37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8990</TotalTime>
  <Words>2182</Words>
  <Application>Microsoft Office PowerPoint</Application>
  <PresentationFormat>Widescreen</PresentationFormat>
  <Paragraphs>258</Paragraphs>
  <Slides>22</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1_Office Theme</vt:lpstr>
      <vt:lpstr>PowerPoint Presentation</vt:lpstr>
      <vt:lpstr>PowerPoint Presentation</vt:lpstr>
      <vt:lpstr>DEARNG Overview</vt:lpstr>
      <vt:lpstr>Existing Electrical</vt:lpstr>
      <vt:lpstr>Existing Generators</vt:lpstr>
      <vt:lpstr>Biden 1250 kW Generator</vt:lpstr>
      <vt:lpstr>Existing Solar PV</vt:lpstr>
      <vt:lpstr>Microgrid Requirements and Concept </vt:lpstr>
      <vt:lpstr>Generator Considerations</vt:lpstr>
      <vt:lpstr>Distribution Considerations</vt:lpstr>
      <vt:lpstr>Solar PV Considerations</vt:lpstr>
      <vt:lpstr>Other Considerations</vt:lpstr>
      <vt:lpstr>Microgrid Scenarios Investigated</vt:lpstr>
      <vt:lpstr>Proposed Microgrid Diesel + PV</vt:lpstr>
      <vt:lpstr>Proposed Microgrid Diesel, PV, and BESS</vt:lpstr>
      <vt:lpstr>Operating Scenarios</vt:lpstr>
      <vt:lpstr>PowerPoint Presentation</vt:lpstr>
      <vt:lpstr>PowerPoint Presentation</vt:lpstr>
      <vt:lpstr>Disclaimer</vt:lpstr>
      <vt:lpstr>Microgrid Components</vt:lpstr>
      <vt:lpstr>Solar PV Spec Sheets</vt:lpstr>
      <vt:lpstr>Comparable Biden 1250 kW Spec Sheet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Elgqvist, Emma</dc:creator>
  <cp:lastModifiedBy>Poore, Brittney M 1LT MIL NG DEARNG</cp:lastModifiedBy>
  <cp:revision>84</cp:revision>
  <dcterms:created xsi:type="dcterms:W3CDTF">2019-01-07T19:53:47Z</dcterms:created>
  <dcterms:modified xsi:type="dcterms:W3CDTF">2019-06-21T14:56:13Z</dcterms:modified>
</cp:coreProperties>
</file>